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5"/>
  </p:notesMasterIdLst>
  <p:sldIdLst>
    <p:sldId id="262" r:id="rId2"/>
    <p:sldId id="263" r:id="rId3"/>
    <p:sldId id="285" r:id="rId4"/>
    <p:sldId id="267" r:id="rId5"/>
    <p:sldId id="268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4" r:id="rId16"/>
    <p:sldId id="269" r:id="rId17"/>
    <p:sldId id="270" r:id="rId18"/>
    <p:sldId id="271" r:id="rId19"/>
    <p:sldId id="272" r:id="rId20"/>
    <p:sldId id="273" r:id="rId21"/>
    <p:sldId id="265" r:id="rId22"/>
    <p:sldId id="295" r:id="rId23"/>
    <p:sldId id="294" r:id="rId24"/>
    <p:sldId id="286" r:id="rId25"/>
    <p:sldId id="275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66" r:id="rId34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16" d="100"/>
          <a:sy n="216" d="100"/>
        </p:scale>
        <p:origin x="18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1C875-D0C7-4510-8A11-D53AE3FE8F87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F4D71-B51F-4B14-B063-7F354C73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315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75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6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5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00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9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179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23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5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682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3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16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983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22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20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72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358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89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915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98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65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836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78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312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78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32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35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39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0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93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7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6D1D8D-E527-416E-B63C-AAB61A57EDD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2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C7A3-D97E-40F7-9F24-AB7543227B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163D-02FD-4CAF-961B-16B73DD8AC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6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 flipV="1">
            <a:off x="0" y="713905"/>
            <a:ext cx="9144000" cy="46800"/>
            <a:chOff x="0" y="1268760"/>
            <a:chExt cx="9767692" cy="2304256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1268760"/>
              <a:ext cx="2441923" cy="23042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2441923" y="1268760"/>
              <a:ext cx="2441923" cy="2304256"/>
            </a:xfrm>
            <a:prstGeom prst="rect">
              <a:avLst/>
            </a:prstGeom>
            <a:solidFill>
              <a:srgbClr val="C7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4883846" y="1268760"/>
              <a:ext cx="2441923" cy="230425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7325769" y="1268760"/>
              <a:ext cx="2441923" cy="230425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80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5F4BDC1D-AE5D-B1E1-93C3-F69EE50C828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892164" y="184670"/>
            <a:ext cx="3118485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71774" bIns="0" anchor="t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9pPr>
          </a:lstStyle>
          <a:p>
            <a:pPr algn="r" defTabSz="727226" eaLnBrk="1" fontAlgn="base" latinLnBrk="1" hangingPunct="1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ko-KR" sz="1400" b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2-TEAM</a:t>
            </a:r>
            <a:endParaRPr lang="en-US" altLang="ko-KR" sz="140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5549265"/>
            <a:ext cx="9144000" cy="16573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5486929"/>
            <a:ext cx="2057400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7ACB163D-02FD-4CAF-961B-16B73DD8AC2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1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C7A3-D97E-40F7-9F24-AB7543227B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163D-02FD-4CAF-961B-16B73DD8AC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4095750"/>
            <a:ext cx="9144000" cy="118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74C9F-7E48-BA52-1424-8A7846658F5A}"/>
              </a:ext>
            </a:extLst>
          </p:cNvPr>
          <p:cNvSpPr/>
          <p:nvPr userDrawn="1"/>
        </p:nvSpPr>
        <p:spPr>
          <a:xfrm flipV="1">
            <a:off x="0" y="4198620"/>
            <a:ext cx="9144000" cy="1516380"/>
          </a:xfrm>
          <a:prstGeom prst="rect">
            <a:avLst/>
          </a:prstGeom>
          <a:solidFill>
            <a:srgbClr val="333F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4BDC1D-AE5D-B1E1-93C3-F69EE50C828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892164" y="184670"/>
            <a:ext cx="3118485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71774" bIns="0" anchor="t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9pPr>
          </a:lstStyle>
          <a:p>
            <a:pPr algn="r" defTabSz="727226" eaLnBrk="1" fontAlgn="base" latinLnBrk="1" hangingPunct="1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ko-KR" sz="1400" b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2-TEAM</a:t>
            </a:r>
          </a:p>
        </p:txBody>
      </p:sp>
    </p:spTree>
    <p:extLst>
      <p:ext uri="{BB962C8B-B14F-4D97-AF65-F5344CB8AC3E}">
        <p14:creationId xmlns:p14="http://schemas.microsoft.com/office/powerpoint/2010/main" val="353563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C7A3-D97E-40F7-9F24-AB7543227B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163D-02FD-4CAF-961B-16B73DD8AC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8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0C7A3-D97E-40F7-9F24-AB7543227B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B163D-02FD-4CAF-961B-16B73DD8AC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11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lunit.wordpress.com/2018/07/02/deeplab-v3-encoder-decoder-with-atrous-separable-convolution-for-semantic-image-segmentatio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cyking.tistory.com/entry/%EB%85%BC%EB%AC%B8%EB%A6%AC%EB%B7%B0-SegFormer-Simple-and-Efficient-Design-for-SemanticSegmentation-with-Transform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oilier-bsc.tistory.com/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F0F2F4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5274C9F-7E48-BA52-1424-8A7846658F5A}"/>
              </a:ext>
            </a:extLst>
          </p:cNvPr>
          <p:cNvSpPr/>
          <p:nvPr/>
        </p:nvSpPr>
        <p:spPr>
          <a:xfrm>
            <a:off x="801031" y="1451610"/>
            <a:ext cx="45719" cy="1404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F4BDC1D-AE5D-B1E1-93C3-F69EE50C82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3949" y="1451610"/>
            <a:ext cx="7219019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71774" bIns="0" anchor="t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9pPr>
          </a:lstStyle>
          <a:p>
            <a:pPr defTabSz="727226" eaLnBrk="1" fontAlgn="base" latinLnBrk="1" hangingPunct="1">
              <a:spcAft>
                <a:spcPct val="0"/>
              </a:spcAft>
              <a:defRPr/>
            </a:pPr>
            <a:r>
              <a:rPr lang="en-US" altLang="ko-KR" sz="6000" b="1">
                <a:solidFill>
                  <a:prstClr val="black"/>
                </a:solidFill>
                <a:latin typeface="+mj-ea"/>
                <a:ea typeface="+mj-ea"/>
              </a:rPr>
              <a:t>Motorcycle Night Ride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4BDC1D-AE5D-B1E1-93C3-F69EE50C82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1129" y="4381760"/>
            <a:ext cx="3107960" cy="107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71774" bIns="0" anchor="t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명조" pitchFamily="18" charset="-127"/>
                <a:ea typeface="굴림" pitchFamily="50" charset="-127"/>
              </a:defRPr>
            </a:lvl9pPr>
          </a:lstStyle>
          <a:p>
            <a:pPr marL="182563" indent="-182563" defTabSz="727226" eaLnBrk="1" fontAlgn="base" latin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발표일 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: 2026. 02. 13.</a:t>
            </a:r>
          </a:p>
          <a:p>
            <a:pPr marL="182563" indent="-182563" defTabSz="727226" eaLnBrk="1" fontAlgn="base" latin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발표자 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: </a:t>
            </a:r>
            <a:r>
              <a:rPr lang="ko-KR" altLang="en-US" err="1">
                <a:solidFill>
                  <a:prstClr val="white"/>
                </a:solidFill>
                <a:latin typeface="+mj-ea"/>
                <a:ea typeface="+mj-ea"/>
              </a:rPr>
              <a:t>최사랑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 err="1">
                <a:solidFill>
                  <a:prstClr val="white"/>
                </a:solidFill>
                <a:latin typeface="+mj-ea"/>
                <a:ea typeface="+mj-ea"/>
              </a:rPr>
              <a:t>고대홍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김하늘</a:t>
            </a:r>
            <a:endParaRPr lang="en-US" altLang="ko-KR">
              <a:solidFill>
                <a:prstClr val="white"/>
              </a:solidFill>
              <a:latin typeface="+mj-ea"/>
              <a:ea typeface="+mj-ea"/>
            </a:endParaRPr>
          </a:p>
          <a:p>
            <a:pPr marL="182563" indent="-182563" defTabSz="727226" eaLnBrk="1" fontAlgn="base" latin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구성원 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: </a:t>
            </a:r>
            <a:b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고대홍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김하늘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박정선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임태민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prstClr val="white"/>
                </a:solidFill>
                <a:latin typeface="+mj-ea"/>
                <a:ea typeface="+mj-ea"/>
              </a:rPr>
              <a:t>최사랑</a:t>
            </a:r>
            <a:r>
              <a:rPr lang="en-US" altLang="ko-KR">
                <a:solidFill>
                  <a:prstClr val="white"/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1771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클래스 불균형 확인 코드</a:t>
            </a: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AAD244-D3DF-48D1-B33A-A2B60B8E8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43"/>
          <a:stretch/>
        </p:blipFill>
        <p:spPr>
          <a:xfrm>
            <a:off x="614595" y="1267044"/>
            <a:ext cx="8344526" cy="31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데이터 </a:t>
            </a:r>
            <a:r>
              <a:rPr lang="ko-KR" altLang="en-US" sz="2200" b="1" err="1">
                <a:solidFill>
                  <a:prstClr val="black"/>
                </a:solidFill>
                <a:latin typeface="+mj-ea"/>
                <a:ea typeface="+mj-ea"/>
              </a:rPr>
              <a:t>전처리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2E77BE-1C20-42EB-A941-92EEAEC9A127}"/>
              </a:ext>
            </a:extLst>
          </p:cNvPr>
          <p:cNvGrpSpPr/>
          <p:nvPr/>
        </p:nvGrpSpPr>
        <p:grpSpPr>
          <a:xfrm>
            <a:off x="614595" y="1316171"/>
            <a:ext cx="7914810" cy="3198378"/>
            <a:chOff x="614595" y="1316171"/>
            <a:chExt cx="7914810" cy="31983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64C671-40A5-4DBF-8D23-5A64310F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95" y="1316171"/>
              <a:ext cx="3709731" cy="319837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8D77C4-74E0-49D4-9D86-C32D5E6E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9674" y="1316172"/>
              <a:ext cx="3709731" cy="3198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90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데이터 증강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3BD683-16AE-479A-AE18-EE7DA25D44B7}"/>
              </a:ext>
            </a:extLst>
          </p:cNvPr>
          <p:cNvGrpSpPr/>
          <p:nvPr/>
        </p:nvGrpSpPr>
        <p:grpSpPr>
          <a:xfrm>
            <a:off x="614595" y="1027059"/>
            <a:ext cx="7502917" cy="4070613"/>
            <a:chOff x="614595" y="1027059"/>
            <a:chExt cx="7502917" cy="40706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E52D39E-D825-43DC-9719-CF71A621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96" y="1027059"/>
              <a:ext cx="3297838" cy="19083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8D04CC0-D496-4129-BAE2-9D775264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95" y="3120685"/>
              <a:ext cx="3297838" cy="197698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778DC26-B053-486D-A3B0-F63EF2EE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9674" y="1027059"/>
              <a:ext cx="3297838" cy="190837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2C2B8DC-EC15-4886-A501-C9DCBE808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9674" y="3120685"/>
              <a:ext cx="3297838" cy="1976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09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배치 적용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BD6D2-6DED-4DD4-B0D5-EDAE534C06C5}"/>
              </a:ext>
            </a:extLst>
          </p:cNvPr>
          <p:cNvSpPr txBox="1"/>
          <p:nvPr/>
        </p:nvSpPr>
        <p:spPr>
          <a:xfrm>
            <a:off x="470916" y="1267044"/>
            <a:ext cx="820216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+mj-ea"/>
                <a:ea typeface="+mj-ea"/>
              </a:rPr>
              <a:t>batch=4 , </a:t>
            </a:r>
            <a:r>
              <a:rPr lang="ko-KR" altLang="en-US" b="1">
                <a:latin typeface="+mj-ea"/>
                <a:ea typeface="+mj-ea"/>
              </a:rPr>
              <a:t>랜덤하게 돌림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+mj-ea"/>
                <a:ea typeface="+mj-ea"/>
              </a:rPr>
              <a:t>DeepLabV3-ResNet50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ko-KR" altLang="en-US" b="1" err="1">
                <a:latin typeface="+mj-ea"/>
                <a:ea typeface="+mj-ea"/>
              </a:rPr>
              <a:t>계산량이</a:t>
            </a:r>
            <a:r>
              <a:rPr lang="ko-KR" altLang="en-US" b="1">
                <a:latin typeface="+mj-ea"/>
                <a:ea typeface="+mj-ea"/>
              </a:rPr>
              <a:t> 많고</a:t>
            </a:r>
            <a:r>
              <a:rPr lang="en-US" altLang="ko-KR" b="1">
                <a:latin typeface="+mj-ea"/>
                <a:ea typeface="+mj-ea"/>
              </a:rPr>
              <a:t>, GPU </a:t>
            </a:r>
            <a:r>
              <a:rPr lang="ko-KR" altLang="en-US" b="1">
                <a:latin typeface="+mj-ea"/>
                <a:ea typeface="+mj-ea"/>
              </a:rPr>
              <a:t>메모리를 많이 먹는 모델이라 </a:t>
            </a:r>
            <a:r>
              <a:rPr lang="en-US" altLang="ko-KR" b="1">
                <a:latin typeface="+mj-ea"/>
                <a:ea typeface="+mj-ea"/>
              </a:rPr>
              <a:t>batch size</a:t>
            </a:r>
            <a:r>
              <a:rPr lang="ko-KR" altLang="en-US" b="1">
                <a:latin typeface="+mj-ea"/>
                <a:ea typeface="+mj-ea"/>
              </a:rPr>
              <a:t>를 크게 잡으면 메모리 터질 확률이 높다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latin typeface="+mj-ea"/>
                <a:ea typeface="+mj-ea"/>
              </a:rPr>
              <a:t>그래서 너무 작게도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많이도 잡지 않은 </a:t>
            </a:r>
            <a:r>
              <a:rPr lang="en-US" altLang="ko-KR" b="1">
                <a:latin typeface="+mj-ea"/>
                <a:ea typeface="+mj-ea"/>
              </a:rPr>
              <a:t>batch=4</a:t>
            </a:r>
            <a:r>
              <a:rPr lang="ko-KR" altLang="en-US" b="1">
                <a:latin typeface="+mj-ea"/>
                <a:ea typeface="+mj-ea"/>
              </a:rPr>
              <a:t>로 설정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07A75C-C9A6-4BBD-AF66-C06A43AA144B}"/>
              </a:ext>
            </a:extLst>
          </p:cNvPr>
          <p:cNvSpPr/>
          <p:nvPr/>
        </p:nvSpPr>
        <p:spPr>
          <a:xfrm>
            <a:off x="470916" y="3030041"/>
            <a:ext cx="8202169" cy="609600"/>
          </a:xfrm>
          <a:prstGeom prst="roundRect">
            <a:avLst/>
          </a:prstGeom>
          <a:solidFill>
            <a:srgbClr val="F2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>
                <a:solidFill>
                  <a:schemeClr val="tx1"/>
                </a:solidFill>
                <a:latin typeface="+mj-ea"/>
                <a:ea typeface="+mj-ea"/>
              </a:rPr>
              <a:t>        BATCH_SIZE = 4</a:t>
            </a:r>
            <a:endParaRPr lang="ko-KR" altLang="en-US" sz="13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CA0F4C7-4A18-45E1-A414-A2385010AB5F}"/>
              </a:ext>
            </a:extLst>
          </p:cNvPr>
          <p:cNvSpPr/>
          <p:nvPr/>
        </p:nvSpPr>
        <p:spPr>
          <a:xfrm>
            <a:off x="470916" y="4017363"/>
            <a:ext cx="8202169" cy="1402776"/>
          </a:xfrm>
          <a:prstGeom prst="roundRect">
            <a:avLst/>
          </a:prstGeom>
          <a:solidFill>
            <a:srgbClr val="F2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       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train_loader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 =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DataLoader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train_dataset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batch_size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=BATCH_SIZE, shuffle=True,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num_workers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=0)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       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val_loader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 =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DataLoader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val_dataset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batch_size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=BATCH_SIZE, shuffle=False, </a:t>
            </a:r>
            <a:r>
              <a:rPr lang="en-US" altLang="ko-KR" sz="1200" b="1" err="1">
                <a:solidFill>
                  <a:schemeClr val="tx1"/>
                </a:solidFill>
                <a:latin typeface="+mj-ea"/>
                <a:ea typeface="+mj-ea"/>
              </a:rPr>
              <a:t>num_workers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=0)</a:t>
            </a:r>
            <a:endParaRPr lang="ko-KR" altLang="en-US" sz="12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788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947660" y="1177323"/>
            <a:ext cx="7248681" cy="33603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800" b="1">
                <a:solidFill>
                  <a:prstClr val="black"/>
                </a:solidFill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15991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>
                <a:latin typeface="+mj-ea"/>
                <a:ea typeface="+mj-ea"/>
              </a:rPr>
              <a:t>테스트 모델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45911-C2E8-4BF4-9C10-502EA42203A4}"/>
              </a:ext>
            </a:extLst>
          </p:cNvPr>
          <p:cNvSpPr txBox="1"/>
          <p:nvPr/>
        </p:nvSpPr>
        <p:spPr>
          <a:xfrm>
            <a:off x="171450" y="930830"/>
            <a:ext cx="8148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+mj-ea"/>
                <a:ea typeface="+mj-ea"/>
              </a:rPr>
              <a:t>도로 주행의 안전성을 파악하는데 필요한 기준을  세 가지 관점에서 고려하여 모델 선정</a:t>
            </a:r>
            <a:endParaRPr lang="en-US" altLang="ko-KR" sz="1400">
              <a:latin typeface="+mj-ea"/>
              <a:ea typeface="+mj-ea"/>
            </a:endParaRPr>
          </a:p>
          <a:p>
            <a:r>
              <a:rPr lang="en-US" altLang="ko-KR" sz="1400">
                <a:latin typeface="+mj-ea"/>
                <a:ea typeface="+mj-ea"/>
              </a:rPr>
              <a:t>-</a:t>
            </a:r>
            <a:r>
              <a:rPr lang="ko-KR" altLang="en-US" sz="1400">
                <a:latin typeface="+mj-ea"/>
                <a:ea typeface="+mj-ea"/>
              </a:rPr>
              <a:t> 정밀도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 효율성 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실시간성</a:t>
            </a:r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5BDBF4-07B8-452F-B78B-C1645F9ED607}"/>
              </a:ext>
            </a:extLst>
          </p:cNvPr>
          <p:cNvGrpSpPr/>
          <p:nvPr/>
        </p:nvGrpSpPr>
        <p:grpSpPr>
          <a:xfrm>
            <a:off x="871413" y="2091043"/>
            <a:ext cx="2038474" cy="2169908"/>
            <a:chOff x="871413" y="2091043"/>
            <a:chExt cx="2038474" cy="216990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865D1E-7778-49A4-A983-F65385A4D2F3}"/>
                </a:ext>
              </a:extLst>
            </p:cNvPr>
            <p:cNvSpPr/>
            <p:nvPr/>
          </p:nvSpPr>
          <p:spPr>
            <a:xfrm>
              <a:off x="871413" y="2091043"/>
              <a:ext cx="2038474" cy="60304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altLang="ko-KR" sz="1600" i="0" u="none" strike="noStrike" kern="120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+mj-ea"/>
                  <a:ea typeface="+mj-ea"/>
                </a:rPr>
                <a:t>DeepLabV3+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1BC5401-1E16-421B-9073-BA57686A13E9}"/>
                </a:ext>
              </a:extLst>
            </p:cNvPr>
            <p:cNvSpPr/>
            <p:nvPr/>
          </p:nvSpPr>
          <p:spPr>
            <a:xfrm>
              <a:off x="871413" y="2951263"/>
              <a:ext cx="2038474" cy="13096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인코더</a:t>
              </a:r>
              <a:r>
                <a:rPr lang="en-US" altLang="ko-KR" b="1">
                  <a:solidFill>
                    <a:schemeClr val="tx1"/>
                  </a:solidFill>
                  <a:latin typeface="+mj-ea"/>
                  <a:ea typeface="+mj-ea"/>
                </a:rPr>
                <a:t>-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err="1">
                  <a:solidFill>
                    <a:schemeClr val="tx1"/>
                  </a:solidFill>
                  <a:latin typeface="+mj-ea"/>
                  <a:ea typeface="+mj-ea"/>
                </a:rPr>
                <a:t>디코더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 구조를 </a:t>
              </a:r>
              <a:endParaRPr lang="en-US" altLang="ko-KR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활용한 </a:t>
              </a:r>
              <a:r>
                <a:rPr lang="ko-KR" altLang="en-US" b="1" u="sng">
                  <a:solidFill>
                    <a:schemeClr val="tx1"/>
                  </a:solidFill>
                  <a:latin typeface="+mj-ea"/>
                  <a:ea typeface="+mj-ea"/>
                </a:rPr>
                <a:t>정밀성 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추구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28BF5F-5069-4BEE-9191-8D889D07FC26}"/>
              </a:ext>
            </a:extLst>
          </p:cNvPr>
          <p:cNvGrpSpPr/>
          <p:nvPr/>
        </p:nvGrpSpPr>
        <p:grpSpPr>
          <a:xfrm>
            <a:off x="3338389" y="2091043"/>
            <a:ext cx="2038474" cy="2169908"/>
            <a:chOff x="3305051" y="2091043"/>
            <a:chExt cx="2038474" cy="216990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DAD33B-8EB1-486B-887A-E7EE1A246977}"/>
                </a:ext>
              </a:extLst>
            </p:cNvPr>
            <p:cNvSpPr/>
            <p:nvPr/>
          </p:nvSpPr>
          <p:spPr>
            <a:xfrm>
              <a:off x="3305051" y="2091043"/>
              <a:ext cx="2038474" cy="60304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err="1">
                  <a:latin typeface="+mj-ea"/>
                  <a:ea typeface="+mj-ea"/>
                </a:rPr>
                <a:t>SegFormer</a:t>
              </a:r>
              <a:endParaRPr kumimoji="0" lang="en" altLang="ko-KR" sz="1600" i="0" u="none" strike="noStrike" kern="120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EB200D0-D6BC-4784-A847-D2B281742D8D}"/>
                </a:ext>
              </a:extLst>
            </p:cNvPr>
            <p:cNvSpPr/>
            <p:nvPr/>
          </p:nvSpPr>
          <p:spPr>
            <a:xfrm>
              <a:off x="3305051" y="2951263"/>
              <a:ext cx="2038474" cy="13096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트랜스포머 구조</a:t>
              </a:r>
              <a:r>
                <a:rPr lang="en-US" altLang="ko-KR" b="1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이미지 전체를 </a:t>
              </a:r>
              <a:r>
                <a:rPr lang="ko-KR" altLang="en-US" b="1" err="1">
                  <a:solidFill>
                    <a:schemeClr val="tx1"/>
                  </a:solidFill>
                  <a:latin typeface="+mj-ea"/>
                  <a:ea typeface="+mj-ea"/>
                </a:rPr>
                <a:t>빠른게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 파악하는 </a:t>
              </a:r>
              <a:r>
                <a:rPr lang="ko-KR" altLang="en-US" b="1" u="sng">
                  <a:solidFill>
                    <a:schemeClr val="tx1"/>
                  </a:solidFill>
                  <a:latin typeface="+mj-ea"/>
                  <a:ea typeface="+mj-ea"/>
                </a:rPr>
                <a:t>효율성 </a:t>
              </a:r>
              <a:endParaRPr lang="en-US" altLang="ko-KR" b="1" u="sng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D25E22-A02C-4291-A7D9-BC9FE36C12DB}"/>
              </a:ext>
            </a:extLst>
          </p:cNvPr>
          <p:cNvGrpSpPr/>
          <p:nvPr/>
        </p:nvGrpSpPr>
        <p:grpSpPr>
          <a:xfrm>
            <a:off x="5805364" y="2091043"/>
            <a:ext cx="2038474" cy="2169908"/>
            <a:chOff x="5805364" y="2091043"/>
            <a:chExt cx="2038474" cy="216990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6DDD9-CA1B-4FD0-9DF7-B46BAAB1304C}"/>
                </a:ext>
              </a:extLst>
            </p:cNvPr>
            <p:cNvSpPr/>
            <p:nvPr/>
          </p:nvSpPr>
          <p:spPr>
            <a:xfrm>
              <a:off x="5805364" y="2091043"/>
              <a:ext cx="2038474" cy="60304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ko-KR" sz="2000">
                  <a:latin typeface="+mj-ea"/>
                  <a:ea typeface="+mj-ea"/>
                </a:rPr>
                <a:t>BiSeNet V2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551CF8-A6EE-4894-8D18-5ABF2CFD0460}"/>
                </a:ext>
              </a:extLst>
            </p:cNvPr>
            <p:cNvSpPr/>
            <p:nvPr/>
          </p:nvSpPr>
          <p:spPr>
            <a:xfrm>
              <a:off x="5805364" y="2951263"/>
              <a:ext cx="2038474" cy="13096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양방향 구조를 통해 </a:t>
              </a:r>
              <a:endParaRPr lang="en-US" altLang="ko-KR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속도와 성능의 밸런스</a:t>
              </a:r>
              <a:r>
                <a:rPr lang="en-US" altLang="ko-KR" b="1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b="1" u="sng">
                  <a:solidFill>
                    <a:schemeClr val="tx1"/>
                  </a:solidFill>
                  <a:latin typeface="+mj-ea"/>
                  <a:ea typeface="+mj-ea"/>
                </a:rPr>
                <a:t>실시간성</a:t>
              </a:r>
              <a:r>
                <a:rPr lang="ko-KR" altLang="en-US" b="1">
                  <a:solidFill>
                    <a:schemeClr val="tx1"/>
                  </a:solidFill>
                  <a:latin typeface="+mj-ea"/>
                  <a:ea typeface="+mj-ea"/>
                </a:rPr>
                <a:t> 고려 </a:t>
              </a:r>
              <a:endParaRPr lang="en-US" altLang="ko-KR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3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b="1">
                <a:solidFill>
                  <a:schemeClr val="tx1"/>
                </a:solidFill>
                <a:latin typeface="+mj-ea"/>
                <a:ea typeface="+mj-ea"/>
              </a:rPr>
              <a:t>Model 1 : </a:t>
            </a:r>
            <a:r>
              <a:rPr lang="en" altLang="ko-KR" sz="2800" b="1">
                <a:solidFill>
                  <a:schemeClr val="tx1"/>
                </a:solidFill>
                <a:latin typeface="+mj-ea"/>
                <a:ea typeface="+mj-ea"/>
              </a:rPr>
              <a:t>DeepLabV3+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2BB41-E3DE-4F3B-8291-66E480FFD43C}"/>
              </a:ext>
            </a:extLst>
          </p:cNvPr>
          <p:cNvSpPr txBox="1"/>
          <p:nvPr/>
        </p:nvSpPr>
        <p:spPr>
          <a:xfrm>
            <a:off x="171450" y="930831"/>
            <a:ext cx="770572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>
                <a:latin typeface="+mj-ea"/>
                <a:ea typeface="+mj-ea"/>
              </a:rPr>
              <a:t>다양한 시야를 확보하면서 픽셀 단위로 객체에 대한 분리를 테스트함</a:t>
            </a:r>
            <a:r>
              <a:rPr lang="en-US" altLang="ko-KR" sz="1050" b="1">
                <a:latin typeface="+mj-ea"/>
                <a:ea typeface="+mj-ea"/>
              </a:rPr>
              <a:t>.</a:t>
            </a:r>
            <a:r>
              <a:rPr lang="ko-KR" altLang="en-US" sz="1050" b="1">
                <a:latin typeface="+mj-ea"/>
                <a:ea typeface="+mj-ea"/>
              </a:rPr>
              <a:t> </a:t>
            </a:r>
            <a:endParaRPr lang="en-US" altLang="ko-KR" sz="1050" b="1">
              <a:latin typeface="+mj-ea"/>
              <a:ea typeface="+mj-ea"/>
            </a:endParaRPr>
          </a:p>
          <a:p>
            <a:endParaRPr lang="en" altLang="ko-KR" sz="1050" b="1">
              <a:latin typeface="+mj-ea"/>
              <a:ea typeface="+mj-ea"/>
            </a:endParaRPr>
          </a:p>
          <a:p>
            <a:pPr marL="171450" indent="-171450">
              <a:buFontTx/>
              <a:buChar char="-"/>
            </a:pPr>
            <a:r>
              <a:rPr lang="en" altLang="ko-KR" sz="1050" b="1">
                <a:latin typeface="+mj-ea"/>
                <a:ea typeface="+mj-ea"/>
              </a:rPr>
              <a:t>ASPP (Atrous Spatial Pyramid Pooling)</a:t>
            </a:r>
            <a:r>
              <a:rPr lang="ko-KR" altLang="en-US" sz="1050" b="1">
                <a:latin typeface="+mj-ea"/>
                <a:ea typeface="+mj-ea"/>
              </a:rPr>
              <a:t> </a:t>
            </a:r>
            <a:r>
              <a:rPr lang="en-US" altLang="ko-KR" sz="1050" b="1">
                <a:latin typeface="+mj-ea"/>
                <a:ea typeface="+mj-ea"/>
              </a:rPr>
              <a:t>:</a:t>
            </a:r>
            <a:r>
              <a:rPr lang="ko-KR" altLang="en-US" sz="1050" b="1">
                <a:latin typeface="+mj-ea"/>
                <a:ea typeface="+mj-ea"/>
              </a:rPr>
              <a:t> 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서로 다른 </a:t>
            </a:r>
            <a:r>
              <a:rPr lang="ko-KR" altLang="ko-KR" sz="1050" b="1" err="1">
                <a:solidFill>
                  <a:srgbClr val="000000"/>
                </a:solidFill>
                <a:latin typeface="+mj-ea"/>
                <a:ea typeface="+mj-ea"/>
              </a:rPr>
              <a:t>dilation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sz="1050" b="1" err="1">
                <a:solidFill>
                  <a:srgbClr val="000000"/>
                </a:solidFill>
                <a:latin typeface="+mj-ea"/>
                <a:ea typeface="+mj-ea"/>
              </a:rPr>
              <a:t>rate를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 가진 </a:t>
            </a:r>
            <a:r>
              <a:rPr lang="ko-KR" altLang="ko-KR" sz="1050" b="1" err="1">
                <a:solidFill>
                  <a:srgbClr val="000000"/>
                </a:solidFill>
                <a:latin typeface="+mj-ea"/>
                <a:ea typeface="+mj-ea"/>
              </a:rPr>
              <a:t>Atrous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sz="1050" b="1" err="1">
                <a:solidFill>
                  <a:srgbClr val="000000"/>
                </a:solidFill>
                <a:latin typeface="+mj-ea"/>
                <a:ea typeface="+mj-ea"/>
              </a:rPr>
              <a:t>Convolution을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 동시에 여러 개 적용해서</a:t>
            </a:r>
            <a:r>
              <a:rPr lang="ko-KR" altLang="en-US" sz="1050" b="1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작은 차선부터 큰 건물까지 크기가 다양한 객체를 놓치지 않도록</a:t>
            </a:r>
            <a:r>
              <a:rPr lang="ko-KR" altLang="en-US" sz="1050" b="1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ko-KR" sz="1050" b="1">
                <a:solidFill>
                  <a:srgbClr val="000000"/>
                </a:solidFill>
                <a:latin typeface="+mj-ea"/>
                <a:ea typeface="+mj-ea"/>
              </a:rPr>
              <a:t>넓고 다양한 수용 영역을 확보</a:t>
            </a:r>
            <a:br>
              <a:rPr lang="en-US" altLang="ko-KR" sz="1050" b="1">
                <a:solidFill>
                  <a:srgbClr val="000000"/>
                </a:solidFill>
                <a:latin typeface="+mj-ea"/>
                <a:ea typeface="+mj-ea"/>
              </a:rPr>
            </a:br>
            <a:endParaRPr lang="en-US" altLang="ko-KR" sz="1050" b="1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>
                <a:latin typeface="+mj-ea"/>
                <a:ea typeface="+mj-ea"/>
              </a:rPr>
              <a:t>ResNet-50</a:t>
            </a:r>
            <a:r>
              <a:rPr lang="ko-KR" altLang="en-US" sz="1050" b="1">
                <a:latin typeface="+mj-ea"/>
                <a:ea typeface="+mj-ea"/>
              </a:rPr>
              <a:t>을 백본으로 하여 이미지에서 특징을 추출할 때 전이학습을 적용함</a:t>
            </a:r>
            <a:endParaRPr lang="en-US" altLang="ko-KR" sz="1050" b="1">
              <a:latin typeface="+mj-ea"/>
              <a:ea typeface="+mj-ea"/>
            </a:endParaRPr>
          </a:p>
        </p:txBody>
      </p:sp>
      <p:pic>
        <p:nvPicPr>
          <p:cNvPr id="6" name="그림 5" descr="라인, 도표, 삼각형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27AE12-55F2-49A0-9D34-C0E135260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80" r="869"/>
          <a:stretch>
            <a:fillRect/>
          </a:stretch>
        </p:blipFill>
        <p:spPr>
          <a:xfrm>
            <a:off x="1585594" y="2102585"/>
            <a:ext cx="5972812" cy="2780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E675B6-5509-4729-9D47-42B2524828F5}"/>
              </a:ext>
            </a:extLst>
          </p:cNvPr>
          <p:cNvSpPr txBox="1"/>
          <p:nvPr/>
        </p:nvSpPr>
        <p:spPr>
          <a:xfrm>
            <a:off x="171450" y="5241070"/>
            <a:ext cx="196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+mj-ea"/>
                <a:ea typeface="+mj-ea"/>
                <a:hlinkClick r:id="rId4"/>
              </a:rPr>
              <a:t>참고문헌</a:t>
            </a: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1352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80D455-A1C7-4477-9867-DB81358AF363}"/>
              </a:ext>
            </a:extLst>
          </p:cNvPr>
          <p:cNvSpPr txBox="1">
            <a:spLocks/>
          </p:cNvSpPr>
          <p:nvPr/>
        </p:nvSpPr>
        <p:spPr>
          <a:xfrm>
            <a:off x="171449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b="1">
                <a:solidFill>
                  <a:schemeClr val="tx1"/>
                </a:solidFill>
                <a:latin typeface="+mj-ea"/>
                <a:ea typeface="+mj-ea"/>
              </a:rPr>
              <a:t>Model 2 : </a:t>
            </a:r>
            <a:r>
              <a:rPr lang="en" altLang="ko-KR" sz="2800" b="1">
                <a:solidFill>
                  <a:schemeClr val="tx1"/>
                </a:solidFill>
                <a:latin typeface="+mj-ea"/>
                <a:ea typeface="+mj-ea"/>
              </a:rPr>
              <a:t>SegFormer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83339-8E3D-455B-89E2-F05F12BC3293}"/>
              </a:ext>
            </a:extLst>
          </p:cNvPr>
          <p:cNvSpPr txBox="1"/>
          <p:nvPr/>
        </p:nvSpPr>
        <p:spPr>
          <a:xfrm>
            <a:off x="169814" y="930831"/>
            <a:ext cx="770736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r>
              <a:rPr lang="ko-KR" altLang="en-US">
                <a:latin typeface="+mj-ea"/>
                <a:ea typeface="+mj-ea"/>
              </a:rPr>
              <a:t>계층적인 </a:t>
            </a:r>
            <a:r>
              <a:rPr lang="en-US" altLang="ko-KR">
                <a:latin typeface="+mj-ea"/>
                <a:ea typeface="+mj-ea"/>
              </a:rPr>
              <a:t>Transformer </a:t>
            </a:r>
            <a:r>
              <a:rPr lang="ko-KR" altLang="en-US">
                <a:latin typeface="+mj-ea"/>
                <a:ea typeface="+mj-ea"/>
              </a:rPr>
              <a:t>인코더와 </a:t>
            </a:r>
            <a:r>
              <a:rPr lang="en-US" altLang="ko-KR">
                <a:latin typeface="+mj-ea"/>
                <a:ea typeface="+mj-ea"/>
              </a:rPr>
              <a:t>lightweight MLP </a:t>
            </a:r>
            <a:r>
              <a:rPr lang="ko-KR" altLang="en-US" err="1">
                <a:latin typeface="+mj-ea"/>
                <a:ea typeface="+mj-ea"/>
              </a:rPr>
              <a:t>디코더를</a:t>
            </a:r>
            <a:r>
              <a:rPr lang="ko-KR" altLang="en-US">
                <a:latin typeface="+mj-ea"/>
                <a:ea typeface="+mj-ea"/>
              </a:rPr>
              <a:t> 활용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(* MLP : Multi-Layer Perceptron)</a:t>
            </a: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인코더에서 </a:t>
            </a:r>
            <a:r>
              <a:rPr lang="en" altLang="ko-KR">
                <a:latin typeface="+mj-ea"/>
                <a:ea typeface="+mj-ea"/>
              </a:rPr>
              <a:t>Transformer </a:t>
            </a:r>
            <a:r>
              <a:rPr lang="ko-KR" altLang="en-US">
                <a:latin typeface="+mj-ea"/>
                <a:ea typeface="+mj-ea"/>
              </a:rPr>
              <a:t>구조를 가져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큰 수용 필드를 가지고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계층적인 구조로 속도와 표현력이 이점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 err="1">
                <a:latin typeface="+mj-ea"/>
                <a:ea typeface="+mj-ea"/>
              </a:rPr>
              <a:t>디코더에서는</a:t>
            </a:r>
            <a:r>
              <a:rPr lang="ko-KR" altLang="en-US">
                <a:latin typeface="+mj-ea"/>
                <a:ea typeface="+mj-ea"/>
              </a:rPr>
              <a:t> 별다른 레이어를 추가하지 않고 가볍게 구성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EEDF3-8CFB-4F59-A4D4-AE7BC45EA175}"/>
              </a:ext>
            </a:extLst>
          </p:cNvPr>
          <p:cNvSpPr txBox="1"/>
          <p:nvPr/>
        </p:nvSpPr>
        <p:spPr>
          <a:xfrm>
            <a:off x="171450" y="5241070"/>
            <a:ext cx="196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+mj-ea"/>
                <a:ea typeface="+mj-ea"/>
                <a:hlinkClick r:id="rId3"/>
              </a:rPr>
              <a:t>참고문헌</a:t>
            </a:r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AB3C8F-C1E8-4D14-91D2-27D48EB00776}"/>
              </a:ext>
            </a:extLst>
          </p:cNvPr>
          <p:cNvGrpSpPr/>
          <p:nvPr/>
        </p:nvGrpSpPr>
        <p:grpSpPr>
          <a:xfrm>
            <a:off x="1989742" y="1992313"/>
            <a:ext cx="5164515" cy="2791856"/>
            <a:chOff x="1989742" y="1992313"/>
            <a:chExt cx="5164515" cy="2791856"/>
          </a:xfrm>
        </p:grpSpPr>
        <p:pic>
          <p:nvPicPr>
            <p:cNvPr id="7" name="그림 6" descr="도표, 평면도, 기술 도면, 직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FBC634A-5EAD-4E5B-8066-8C3C8888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742" y="1992313"/>
              <a:ext cx="5164515" cy="2791856"/>
            </a:xfrm>
            <a:prstGeom prst="rect">
              <a:avLst/>
            </a:prstGeom>
            <a:solidFill>
              <a:schemeClr val="tx2"/>
            </a:solidFill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177EAB-DB40-4F12-A9B5-4AB30B2F8CD3}"/>
                </a:ext>
              </a:extLst>
            </p:cNvPr>
            <p:cNvSpPr/>
            <p:nvPr/>
          </p:nvSpPr>
          <p:spPr>
            <a:xfrm>
              <a:off x="5319714" y="2281238"/>
              <a:ext cx="1785936" cy="2338387"/>
            </a:xfrm>
            <a:prstGeom prst="rect">
              <a:avLst/>
            </a:prstGeom>
            <a:noFill/>
            <a:ln w="2540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D91238-11F8-4953-A5A0-BFDC704AFE67}"/>
                </a:ext>
              </a:extLst>
            </p:cNvPr>
            <p:cNvSpPr/>
            <p:nvPr/>
          </p:nvSpPr>
          <p:spPr>
            <a:xfrm>
              <a:off x="2138362" y="2287978"/>
              <a:ext cx="3148012" cy="2338387"/>
            </a:xfrm>
            <a:prstGeom prst="rect">
              <a:avLst/>
            </a:prstGeom>
            <a:noFill/>
            <a:ln w="2540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812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b="1">
                <a:solidFill>
                  <a:schemeClr val="tx1"/>
                </a:solidFill>
                <a:latin typeface="+mj-ea"/>
                <a:ea typeface="+mj-ea"/>
              </a:rPr>
              <a:t>Model 3 : </a:t>
            </a:r>
            <a:r>
              <a:rPr lang="en" altLang="ko-KR" sz="2800" b="1">
                <a:solidFill>
                  <a:schemeClr val="tx1"/>
                </a:solidFill>
                <a:latin typeface="+mj-ea"/>
                <a:ea typeface="+mj-ea"/>
              </a:rPr>
              <a:t>BiSeNet V2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65049-FD2E-4AF0-88D0-653EEA1ACFDD}"/>
              </a:ext>
            </a:extLst>
          </p:cNvPr>
          <p:cNvSpPr txBox="1"/>
          <p:nvPr/>
        </p:nvSpPr>
        <p:spPr>
          <a:xfrm>
            <a:off x="169814" y="930831"/>
            <a:ext cx="7707362" cy="7816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ko-KR" altLang="ko-KR" sz="1050" err="1">
                <a:solidFill>
                  <a:srgbClr val="000000"/>
                </a:solidFill>
                <a:latin typeface="+mj-ea"/>
                <a:ea typeface="+mj-ea"/>
              </a:rPr>
              <a:t>정확도'와</a:t>
            </a:r>
            <a:r>
              <a:rPr lang="ko-KR" altLang="ko-KR" sz="1050">
                <a:solidFill>
                  <a:srgbClr val="000000"/>
                </a:solidFill>
                <a:latin typeface="+mj-ea"/>
                <a:ea typeface="+mj-ea"/>
              </a:rPr>
              <a:t> '</a:t>
            </a:r>
            <a:r>
              <a:rPr lang="ko-KR" altLang="ko-KR" sz="1050" err="1">
                <a:solidFill>
                  <a:srgbClr val="000000"/>
                </a:solidFill>
                <a:latin typeface="+mj-ea"/>
                <a:ea typeface="+mj-ea"/>
              </a:rPr>
              <a:t>속도'라는</a:t>
            </a:r>
            <a:r>
              <a:rPr lang="ko-KR" altLang="ko-KR" sz="1050">
                <a:solidFill>
                  <a:srgbClr val="000000"/>
                </a:solidFill>
                <a:latin typeface="+mj-ea"/>
                <a:ea typeface="+mj-ea"/>
              </a:rPr>
              <a:t> 상충하는 두 목표를 달성하기 위해 두 개의 서로 다른 경로를 동시에 사용</a:t>
            </a:r>
            <a:endParaRPr lang="en-US" altLang="ko-KR" sz="105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50">
                <a:latin typeface="+mj-ea"/>
                <a:ea typeface="+mj-ea"/>
              </a:rPr>
              <a:t>Detail Branch :  </a:t>
            </a:r>
            <a:r>
              <a:rPr lang="ko-KR" altLang="en-US" sz="1050">
                <a:latin typeface="+mj-ea"/>
                <a:ea typeface="+mj-ea"/>
              </a:rPr>
              <a:t>채널 양은 많게 하면서 </a:t>
            </a:r>
            <a:r>
              <a:rPr lang="en-US" altLang="ko-KR" sz="1050">
                <a:latin typeface="+mj-ea"/>
                <a:ea typeface="+mj-ea"/>
              </a:rPr>
              <a:t>Layer</a:t>
            </a:r>
            <a:r>
              <a:rPr lang="ko-KR" altLang="en-US" sz="1050">
                <a:latin typeface="+mj-ea"/>
                <a:ea typeface="+mj-ea"/>
              </a:rPr>
              <a:t>의 수를 줄인다</a:t>
            </a:r>
            <a:r>
              <a:rPr lang="en-US" altLang="ko-KR" sz="1050">
                <a:latin typeface="+mj-ea"/>
                <a:ea typeface="+mj-ea"/>
              </a:rPr>
              <a:t>.</a:t>
            </a:r>
            <a:r>
              <a:rPr lang="ko-KR" altLang="ko-KR" sz="1050">
                <a:solidFill>
                  <a:srgbClr val="000000"/>
                </a:solidFill>
                <a:latin typeface="+mj-ea"/>
                <a:ea typeface="+mj-ea"/>
              </a:rPr>
              <a:t>낮은 층의 레이어에서 고해상도 정보를 유지</a:t>
            </a:r>
            <a:endParaRPr lang="en-US" altLang="ko-KR" sz="105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50">
                <a:latin typeface="+mj-ea"/>
                <a:ea typeface="+mj-ea"/>
              </a:rPr>
              <a:t>Semantic Branch : </a:t>
            </a:r>
            <a:r>
              <a:rPr lang="ko-KR" altLang="en-US" sz="1050">
                <a:latin typeface="+mj-ea"/>
                <a:ea typeface="+mj-ea"/>
              </a:rPr>
              <a:t>적은 채널 양을 가지며 </a:t>
            </a:r>
            <a:r>
              <a:rPr lang="en-US" altLang="ko-KR" sz="1050">
                <a:latin typeface="+mj-ea"/>
                <a:ea typeface="+mj-ea"/>
              </a:rPr>
              <a:t>layer</a:t>
            </a:r>
            <a:r>
              <a:rPr lang="ko-KR" altLang="en-US" sz="1050">
                <a:latin typeface="+mj-ea"/>
                <a:ea typeface="+mj-ea"/>
              </a:rPr>
              <a:t>를 깊게 쌓는다</a:t>
            </a:r>
            <a:r>
              <a:rPr lang="en-US" altLang="ko-KR" sz="1050">
                <a:latin typeface="+mj-ea"/>
                <a:ea typeface="+mj-ea"/>
              </a:rPr>
              <a:t>. </a:t>
            </a:r>
            <a:r>
              <a:rPr lang="ko-KR" altLang="ko-KR" sz="1050">
                <a:solidFill>
                  <a:srgbClr val="000000"/>
                </a:solidFill>
                <a:latin typeface="+mj-ea"/>
                <a:ea typeface="+mj-ea"/>
              </a:rPr>
              <a:t>채널 수를 줄이면서도 넓은 수용 영역을 확보</a:t>
            </a:r>
            <a:endParaRPr lang="en-US" altLang="ko-KR" sz="1050">
              <a:latin typeface="+mj-ea"/>
              <a:ea typeface="+mj-ea"/>
            </a:endParaRPr>
          </a:p>
        </p:txBody>
      </p:sp>
      <p:pic>
        <p:nvPicPr>
          <p:cNvPr id="4" name="그림 3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A619D0-FC74-4858-A880-FDA32D1FE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00" y="1918802"/>
            <a:ext cx="6467400" cy="3032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46B92-E708-49B8-AD5F-3A2B40AF1CAF}"/>
              </a:ext>
            </a:extLst>
          </p:cNvPr>
          <p:cNvSpPr txBox="1"/>
          <p:nvPr/>
        </p:nvSpPr>
        <p:spPr>
          <a:xfrm>
            <a:off x="171450" y="5241070"/>
            <a:ext cx="196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+mj-ea"/>
                <a:ea typeface="+mj-ea"/>
                <a:hlinkClick r:id="rId4"/>
              </a:rPr>
              <a:t>참고문헌</a:t>
            </a: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388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>
                <a:latin typeface="+mj-ea"/>
                <a:ea typeface="+mj-ea"/>
              </a:rPr>
              <a:t>평가 지표 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FC2CB-BEFA-482B-B92A-6E33D54DE6F3}"/>
              </a:ext>
            </a:extLst>
          </p:cNvPr>
          <p:cNvSpPr txBox="1"/>
          <p:nvPr/>
        </p:nvSpPr>
        <p:spPr>
          <a:xfrm>
            <a:off x="169814" y="930831"/>
            <a:ext cx="77073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r>
              <a:rPr lang="ko-KR" altLang="en-US" sz="1050">
                <a:latin typeface="+mj-ea"/>
                <a:ea typeface="+mj-ea"/>
              </a:rPr>
              <a:t>세부 객체 인식의 정밀도 측면에서 </a:t>
            </a:r>
            <a:r>
              <a:rPr lang="en-US" altLang="ko-KR" sz="1050" err="1">
                <a:latin typeface="+mj-ea"/>
                <a:ea typeface="+mj-ea"/>
              </a:rPr>
              <a:t>mIoU</a:t>
            </a:r>
            <a:r>
              <a:rPr lang="en-US" altLang="ko-KR" sz="1050">
                <a:latin typeface="+mj-ea"/>
                <a:ea typeface="+mj-ea"/>
              </a:rPr>
              <a:t>,</a:t>
            </a:r>
            <a:r>
              <a:rPr lang="ko-KR" altLang="en-US" sz="1050">
                <a:latin typeface="+mj-ea"/>
                <a:ea typeface="+mj-ea"/>
              </a:rPr>
              <a:t> 직관적인 정확도 측정을 위해 </a:t>
            </a:r>
            <a:r>
              <a:rPr lang="en-US" altLang="ko-KR" sz="1050">
                <a:latin typeface="+mj-ea"/>
                <a:ea typeface="+mj-ea"/>
              </a:rPr>
              <a:t>Pixel Accuracy</a:t>
            </a:r>
            <a:r>
              <a:rPr lang="ko-KR" altLang="en-US" sz="1050">
                <a:latin typeface="+mj-ea"/>
                <a:ea typeface="+mj-ea"/>
              </a:rPr>
              <a:t>를 평가 지표로 삼음</a:t>
            </a:r>
            <a:endParaRPr lang="en-US" altLang="ko-KR" sz="1050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1176E7-D01C-481A-96CB-0D2F67746BD9}"/>
              </a:ext>
            </a:extLst>
          </p:cNvPr>
          <p:cNvGrpSpPr/>
          <p:nvPr/>
        </p:nvGrpSpPr>
        <p:grpSpPr>
          <a:xfrm>
            <a:off x="1104532" y="1440406"/>
            <a:ext cx="6588127" cy="2153549"/>
            <a:chOff x="1104532" y="1418321"/>
            <a:chExt cx="6588127" cy="21535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586283-27D4-4839-9593-33A2A3CE402B}"/>
                </a:ext>
              </a:extLst>
            </p:cNvPr>
            <p:cNvGrpSpPr/>
            <p:nvPr/>
          </p:nvGrpSpPr>
          <p:grpSpPr>
            <a:xfrm>
              <a:off x="1104532" y="1418321"/>
              <a:ext cx="3011385" cy="2153549"/>
              <a:chOff x="1104532" y="1418321"/>
              <a:chExt cx="3011385" cy="215354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9A3688D-E88D-4592-9811-379B56338556}"/>
                  </a:ext>
                </a:extLst>
              </p:cNvPr>
              <p:cNvSpPr/>
              <p:nvPr/>
            </p:nvSpPr>
            <p:spPr>
              <a:xfrm>
                <a:off x="1104532" y="1418321"/>
                <a:ext cx="3011385" cy="6365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b="1" dirty="0" err="1">
                    <a:solidFill>
                      <a:srgbClr val="F8F8F8"/>
                    </a:solidFill>
                    <a:latin typeface="+mj-ea"/>
                    <a:ea typeface="+mj-ea"/>
                  </a:rPr>
                  <a:t>mIoU</a:t>
                </a:r>
                <a:endParaRPr lang="en-US" altLang="ko-KR" sz="1400" b="1" dirty="0">
                  <a:solidFill>
                    <a:srgbClr val="F8F8F8"/>
                  </a:solidFill>
                  <a:latin typeface="+mj-ea"/>
                  <a:ea typeface="+mj-ea"/>
                </a:endParaRPr>
              </a:p>
              <a:p>
                <a:pPr lvl="0" algn="ctr"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8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(</a:t>
                </a:r>
                <a:r>
                  <a:rPr lang="en" altLang="ko-KR" sz="1400" b="1" dirty="0">
                    <a:latin typeface="+mj-ea"/>
                    <a:ea typeface="+mj-ea"/>
                  </a:rPr>
                  <a:t>Mean Intersection over Union)</a:t>
                </a:r>
                <a:endParaRPr kumimoji="0" lang="en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902B381-B215-4015-AFDA-8A1DD2C8C92D}"/>
                  </a:ext>
                </a:extLst>
              </p:cNvPr>
              <p:cNvSpPr/>
              <p:nvPr/>
            </p:nvSpPr>
            <p:spPr>
              <a:xfrm>
                <a:off x="1104532" y="2189407"/>
                <a:ext cx="3011385" cy="138246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ko-KR" sz="1200" b="1">
                    <a:solidFill>
                      <a:srgbClr val="000000"/>
                    </a:solidFill>
                    <a:latin typeface="+mj-ea"/>
                    <a:ea typeface="+mj-ea"/>
                  </a:rPr>
                  <a:t>객체의 경계를 얼마나 정확하게 예측했는지 보여주는 지표</a:t>
                </a:r>
                <a:endParaRPr lang="ko-KR" altLang="ko-KR" sz="12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4C19BA-D16E-4B30-9B3A-CFE0DF5E8434}"/>
                </a:ext>
              </a:extLst>
            </p:cNvPr>
            <p:cNvGrpSpPr/>
            <p:nvPr/>
          </p:nvGrpSpPr>
          <p:grpSpPr>
            <a:xfrm>
              <a:off x="4681274" y="1418321"/>
              <a:ext cx="3011385" cy="2153549"/>
              <a:chOff x="4681274" y="1418321"/>
              <a:chExt cx="3011385" cy="215354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6E292AC-A856-4468-A11E-D7BF45652FD9}"/>
                  </a:ext>
                </a:extLst>
              </p:cNvPr>
              <p:cNvSpPr/>
              <p:nvPr/>
            </p:nvSpPr>
            <p:spPr>
              <a:xfrm>
                <a:off x="4681274" y="1418321"/>
                <a:ext cx="3011385" cy="6365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>
                  <a:defRPr/>
                </a:pPr>
                <a:r>
                  <a:rPr lang="en-US" altLang="ko-KR" sz="1400" b="1">
                    <a:latin typeface="+mj-ea"/>
                    <a:ea typeface="+mj-ea"/>
                  </a:rPr>
                  <a:t>Pixel Accuracy</a:t>
                </a:r>
                <a:endParaRPr lang="ko-KR" altLang="en-US" sz="1400" b="1">
                  <a:latin typeface="+mj-ea"/>
                  <a:ea typeface="+mj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874C7C5-B186-430B-8C19-5AD3C2F12B2A}"/>
                  </a:ext>
                </a:extLst>
              </p:cNvPr>
              <p:cNvSpPr/>
              <p:nvPr/>
            </p:nvSpPr>
            <p:spPr>
              <a:xfrm>
                <a:off x="4681274" y="2189407"/>
                <a:ext cx="3011385" cy="138246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ko-KR" sz="1200" b="1">
                    <a:solidFill>
                      <a:srgbClr val="000000"/>
                    </a:solidFill>
                    <a:latin typeface="+mj-ea"/>
                    <a:ea typeface="+mj-ea"/>
                  </a:rPr>
                  <a:t>이미지의 전체 픽셀 중 정답을 </a:t>
                </a:r>
                <a:endParaRPr lang="en-US" altLang="ko-KR" sz="1200" b="1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ko-KR" sz="1200" b="1">
                    <a:solidFill>
                      <a:srgbClr val="000000"/>
                    </a:solidFill>
                    <a:latin typeface="+mj-ea"/>
                    <a:ea typeface="+mj-ea"/>
                  </a:rPr>
                  <a:t>맞힌 비율</a:t>
                </a:r>
                <a:endParaRPr lang="ko-KR" altLang="ko-KR" sz="1200" b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97E8B64-5065-4F6E-9B80-D9069979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32" y="3865520"/>
            <a:ext cx="3158003" cy="12162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A826837-ECE6-48D2-883B-142C29B8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30" y="4133786"/>
            <a:ext cx="3558943" cy="6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4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rgbClr val="F0F2F4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EF016-8509-7997-12F2-2E01A0C99236}"/>
              </a:ext>
            </a:extLst>
          </p:cNvPr>
          <p:cNvCxnSpPr>
            <a:cxnSpLocks/>
          </p:cNvCxnSpPr>
          <p:nvPr/>
        </p:nvCxnSpPr>
        <p:spPr>
          <a:xfrm flipH="1">
            <a:off x="990413" y="1226389"/>
            <a:ext cx="4680000" cy="0"/>
          </a:xfrm>
          <a:prstGeom prst="line">
            <a:avLst/>
          </a:prstGeom>
          <a:ln w="9525">
            <a:solidFill>
              <a:srgbClr val="333F50"/>
            </a:solidFill>
            <a:headEnd type="triangl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81C32574-7FA3-E1C6-A9D9-4C317825BB5C}"/>
              </a:ext>
            </a:extLst>
          </p:cNvPr>
          <p:cNvCxnSpPr>
            <a:cxnSpLocks/>
          </p:cNvCxnSpPr>
          <p:nvPr/>
        </p:nvCxnSpPr>
        <p:spPr>
          <a:xfrm flipV="1">
            <a:off x="990710" y="1197817"/>
            <a:ext cx="0" cy="3636000"/>
          </a:xfrm>
          <a:prstGeom prst="line">
            <a:avLst/>
          </a:prstGeom>
          <a:ln w="9525">
            <a:solidFill>
              <a:srgbClr val="333F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83AC7497-B7DF-FCA1-0247-2FF47EC8C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885" y="487689"/>
            <a:ext cx="32155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buChar char="•"/>
              <a:defRPr kumimoji="1" sz="14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3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kumimoji="0" lang="en-US" altLang="ko-KR" sz="3200" b="1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0" y="5549265"/>
            <a:ext cx="9144000" cy="16573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3F1F884-2294-4FA5-95FA-6EB6F59E1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724386"/>
              </p:ext>
            </p:extLst>
          </p:nvPr>
        </p:nvGraphicFramePr>
        <p:xfrm>
          <a:off x="1152397" y="1361322"/>
          <a:ext cx="4518014" cy="364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007">
                  <a:extLst>
                    <a:ext uri="{9D8B030D-6E8A-4147-A177-3AD203B41FA5}">
                      <a16:colId xmlns:a16="http://schemas.microsoft.com/office/drawing/2014/main" val="763122066"/>
                    </a:ext>
                  </a:extLst>
                </a:gridCol>
                <a:gridCol w="2259007">
                  <a:extLst>
                    <a:ext uri="{9D8B030D-6E8A-4147-A177-3AD203B41FA5}">
                      <a16:colId xmlns:a16="http://schemas.microsoft.com/office/drawing/2014/main" val="1983711688"/>
                    </a:ext>
                  </a:extLst>
                </a:gridCol>
              </a:tblGrid>
              <a:tr h="115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u="none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1" u="sng">
                          <a:solidFill>
                            <a:schemeClr val="tx1"/>
                          </a:solidFill>
                        </a:rPr>
                        <a:t>데이터 준비 및 </a:t>
                      </a:r>
                      <a:r>
                        <a:rPr lang="ko-KR" altLang="en-US" b="1" u="sng" err="1">
                          <a:solidFill>
                            <a:schemeClr val="tx1"/>
                          </a:solidFill>
                        </a:rPr>
                        <a:t>전처리</a:t>
                      </a:r>
                      <a:endParaRPr lang="ko-KR" altLang="en-US" b="1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기획 동기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진행 과정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라벨 전처리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데이터 품질 체크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데이터 전처리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데이터 증강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배치 적용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547510"/>
                  </a:ext>
                </a:extLst>
              </a:tr>
              <a:tr h="115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u="none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1" u="sng">
                          <a:solidFill>
                            <a:schemeClr val="tx1"/>
                          </a:solidFill>
                        </a:rPr>
                        <a:t>모델 학습 및 평가</a:t>
                      </a:r>
                      <a:endParaRPr lang="en-US" altLang="ko-KR" b="1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테스트 모델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Model 1 : DeepLabV3+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Model 2 : SegFormer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Model 3 : BiSeNet V2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 지표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학습 모델 성능 비교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정량 평가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모델 선정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(DeepLabV3+) –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정성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평가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다중 요인 기반 안전 점수 산출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안전 점수 산출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등급 비교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74389"/>
                  </a:ext>
                </a:extLst>
              </a:tr>
              <a:tr h="115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u="none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en-US" altLang="ko-KR" b="1" u="sng">
                          <a:solidFill>
                            <a:schemeClr val="tx1"/>
                          </a:solidFill>
                        </a:rPr>
                        <a:t>CAM</a:t>
                      </a:r>
                      <a:endParaRPr lang="ko-KR" altLang="en-US" b="1" u="sng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Fist Image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Second Image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Third Image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가지 이미지에 대한 요약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Road vs Lane Mark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비교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전체 결과 해석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결론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3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41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601731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>
                <a:solidFill>
                  <a:prstClr val="black"/>
                </a:solidFill>
                <a:latin typeface="+mj-ea"/>
                <a:ea typeface="+mj-ea"/>
              </a:rPr>
              <a:t>학습 모델 성능 비교 </a:t>
            </a:r>
            <a:r>
              <a:rPr lang="en-US" altLang="ko-KR" sz="2800" b="1">
                <a:solidFill>
                  <a:prstClr val="black"/>
                </a:solidFill>
                <a:latin typeface="+mj-ea"/>
                <a:ea typeface="+mj-ea"/>
              </a:rPr>
              <a:t>– </a:t>
            </a:r>
            <a:r>
              <a:rPr lang="ko-KR" altLang="en-US" sz="2800" b="1">
                <a:solidFill>
                  <a:prstClr val="black"/>
                </a:solidFill>
                <a:latin typeface="+mj-ea"/>
                <a:ea typeface="+mj-ea"/>
              </a:rPr>
              <a:t>정량 평가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384EE-3A61-43BD-BF98-B4237E8AB2E3}"/>
              </a:ext>
            </a:extLst>
          </p:cNvPr>
          <p:cNvSpPr txBox="1"/>
          <p:nvPr/>
        </p:nvSpPr>
        <p:spPr>
          <a:xfrm>
            <a:off x="169814" y="930831"/>
            <a:ext cx="7707362" cy="6872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pPr>
              <a:lnSpc>
                <a:spcPct val="200000"/>
              </a:lnSpc>
            </a:pPr>
            <a:r>
              <a:rPr lang="en-US" altLang="ko-KR">
                <a:latin typeface="+mj-ea"/>
                <a:ea typeface="+mj-ea"/>
              </a:rPr>
              <a:t>3</a:t>
            </a:r>
            <a:r>
              <a:rPr lang="ko-KR" altLang="en-US">
                <a:latin typeface="+mj-ea"/>
                <a:ea typeface="+mj-ea"/>
              </a:rPr>
              <a:t>가지 비교 모델을 동일하게 학습한 결과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>
                <a:latin typeface="+mj-ea"/>
                <a:ea typeface="+mj-ea"/>
              </a:rPr>
              <a:t>DeepLabV3+ </a:t>
            </a:r>
            <a:r>
              <a:rPr lang="ko-KR" altLang="en-US">
                <a:latin typeface="+mj-ea"/>
                <a:ea typeface="+mj-ea"/>
              </a:rPr>
              <a:t>모델이 가장 뛰어난 성능을 보임 </a:t>
            </a:r>
            <a:r>
              <a:rPr lang="en-US" altLang="ko-KR">
                <a:latin typeface="+mj-ea"/>
                <a:ea typeface="+mj-ea"/>
              </a:rPr>
              <a:t>-&gt; DeepLabV3+</a:t>
            </a:r>
            <a:r>
              <a:rPr lang="ko-KR" altLang="en-US">
                <a:latin typeface="+mj-ea"/>
                <a:ea typeface="+mj-ea"/>
              </a:rPr>
              <a:t>로 세그멘테이션 모델을 선정 </a:t>
            </a:r>
            <a:endParaRPr lang="ko-KR" altLang="ko-KR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5E6003-C640-4051-B4DA-C203E9E0C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65" y="1804357"/>
            <a:ext cx="6223670" cy="33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7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>
                <a:latin typeface="+mj-ea"/>
                <a:ea typeface="+mj-ea"/>
              </a:rPr>
              <a:t>평가지표 </a:t>
            </a:r>
            <a:r>
              <a:rPr lang="en-US" altLang="ko-KR" sz="2800" b="1">
                <a:latin typeface="+mj-ea"/>
                <a:ea typeface="+mj-ea"/>
              </a:rPr>
              <a:t>2</a:t>
            </a:r>
            <a:r>
              <a:rPr lang="ko-KR" altLang="en-US" sz="2800" b="1">
                <a:latin typeface="+mj-ea"/>
                <a:ea typeface="+mj-ea"/>
              </a:rPr>
              <a:t> </a:t>
            </a:r>
            <a:r>
              <a:rPr lang="en-US" altLang="ko-KR" sz="2800" b="1">
                <a:latin typeface="+mj-ea"/>
                <a:ea typeface="+mj-ea"/>
              </a:rPr>
              <a:t>: Pixel Accuracy 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277D8-46C2-49F2-AC2B-9ECC1118C5A5}"/>
              </a:ext>
            </a:extLst>
          </p:cNvPr>
          <p:cNvSpPr txBox="1"/>
          <p:nvPr/>
        </p:nvSpPr>
        <p:spPr>
          <a:xfrm>
            <a:off x="169814" y="930831"/>
            <a:ext cx="7707362" cy="7882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pPr>
              <a:lnSpc>
                <a:spcPct val="150000"/>
              </a:lnSpc>
            </a:pPr>
            <a:r>
              <a:rPr lang="ko-KR" altLang="en-US">
                <a:latin typeface="+mj-ea"/>
                <a:ea typeface="+mj-ea"/>
              </a:rPr>
              <a:t>선정된 모델의 정성적인 성능 평가를 위해 세그멘테이션 결과 출력</a:t>
            </a:r>
            <a:endParaRPr lang="en-US" altLang="ko-KR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j-ea"/>
                <a:ea typeface="+mj-ea"/>
              </a:rPr>
              <a:t>GT(Ground Truth) Mask</a:t>
            </a:r>
            <a:r>
              <a:rPr lang="ko-KR" altLang="en-US">
                <a:latin typeface="+mj-ea"/>
                <a:ea typeface="+mj-ea"/>
              </a:rPr>
              <a:t>와 선정된 모델의 예측 </a:t>
            </a:r>
            <a:r>
              <a:rPr lang="en-US" altLang="ko-KR">
                <a:latin typeface="+mj-ea"/>
                <a:ea typeface="+mj-ea"/>
              </a:rPr>
              <a:t>Mask</a:t>
            </a:r>
            <a:r>
              <a:rPr lang="ko-KR" altLang="en-US">
                <a:latin typeface="+mj-ea"/>
                <a:ea typeface="+mj-ea"/>
              </a:rPr>
              <a:t>가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서로 시각적으로 상당 부분 일치하는 것을 확인</a:t>
            </a:r>
            <a:endParaRPr lang="en-US" altLang="ko-KR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j-ea"/>
                <a:ea typeface="+mj-ea"/>
              </a:rPr>
              <a:t>→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유의미한 성능을 갖춘 적합 모델인 것으로 판단</a:t>
            </a:r>
            <a:endParaRPr lang="ko-KR" altLang="ko-KR" dirty="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B904B8-7800-4944-9C84-D0B54F391B90}"/>
              </a:ext>
            </a:extLst>
          </p:cNvPr>
          <p:cNvGrpSpPr/>
          <p:nvPr/>
        </p:nvGrpSpPr>
        <p:grpSpPr>
          <a:xfrm>
            <a:off x="169815" y="1922003"/>
            <a:ext cx="8804370" cy="3230387"/>
            <a:chOff x="169815" y="1922003"/>
            <a:chExt cx="8804370" cy="32303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47FEAF-9CF7-49F2-88A7-BDF275AA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15" y="1922003"/>
              <a:ext cx="4456680" cy="3230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3F8F6D-C637-49D3-8A94-178A645B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494" y="2269158"/>
              <a:ext cx="4347691" cy="2819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417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6706428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i="0">
                <a:effectLst/>
                <a:latin typeface="+mj-ea"/>
                <a:ea typeface="+mj-ea"/>
              </a:rPr>
              <a:t>다중 요인 기반 안전 점수 산출</a:t>
            </a:r>
            <a:r>
              <a:rPr lang="en-US" altLang="ko-KR" sz="2800" b="1">
                <a:latin typeface="+mj-ea"/>
                <a:ea typeface="+mj-ea"/>
              </a:rPr>
              <a:t> 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887141-CA22-40E8-9935-28B9EE76A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3" y="930831"/>
            <a:ext cx="8031646" cy="39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77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i="0">
                <a:effectLst/>
                <a:latin typeface="+mj-ea"/>
                <a:ea typeface="+mj-ea"/>
              </a:rPr>
              <a:t>안전 점수 산출 </a:t>
            </a:r>
            <a:r>
              <a:rPr lang="en-US" altLang="ko-KR" sz="2800" b="1" i="0">
                <a:effectLst/>
                <a:latin typeface="+mj-ea"/>
                <a:ea typeface="+mj-ea"/>
              </a:rPr>
              <a:t>– </a:t>
            </a:r>
            <a:r>
              <a:rPr lang="ko-KR" altLang="en-US" sz="2800" b="1" i="0">
                <a:effectLst/>
                <a:latin typeface="+mj-ea"/>
                <a:ea typeface="+mj-ea"/>
              </a:rPr>
              <a:t>등급 비교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B9E992-B067-4E60-BB9A-B334A174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8" y="879061"/>
            <a:ext cx="8847003" cy="44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38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947660" y="1177323"/>
            <a:ext cx="7248681" cy="33603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800" b="1">
                <a:solidFill>
                  <a:prstClr val="black"/>
                </a:solidFill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808630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1</a:t>
            </a:r>
            <a:r>
              <a:rPr lang="en-US" altLang="ko-KR" sz="2200" b="1" baseline="30000">
                <a:solidFill>
                  <a:prstClr val="black"/>
                </a:solidFill>
                <a:latin typeface="+mj-ea"/>
                <a:ea typeface="+mj-ea"/>
              </a:rPr>
              <a:t>st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E24C6A-84C1-4644-B24E-3C79C215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3"/>
            <a:ext cx="91440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22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2</a:t>
            </a:r>
            <a:r>
              <a:rPr lang="en-US" altLang="ko-KR" sz="2200" b="1" baseline="30000">
                <a:solidFill>
                  <a:prstClr val="black"/>
                </a:solidFill>
                <a:latin typeface="+mj-ea"/>
                <a:ea typeface="+mj-ea"/>
              </a:rPr>
              <a:t>nd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2ED72-A220-49D4-9240-953929BE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0"/>
            <a:ext cx="9144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72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3</a:t>
            </a:r>
            <a:r>
              <a:rPr lang="en-US" altLang="ko-KR" sz="2200" b="1" baseline="30000">
                <a:solidFill>
                  <a:prstClr val="black"/>
                </a:solidFill>
                <a:latin typeface="+mj-ea"/>
                <a:ea typeface="+mj-ea"/>
              </a:rPr>
              <a:t>rd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FD7410-AB84-4E20-B11F-DE99EB3B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4463"/>
            <a:ext cx="9144000" cy="28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79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3</a:t>
            </a:r>
            <a:r>
              <a:rPr lang="en-US" altLang="ko-KR" sz="2200" b="1" baseline="30000">
                <a:solidFill>
                  <a:prstClr val="black"/>
                </a:solidFill>
                <a:latin typeface="+mj-ea"/>
                <a:ea typeface="+mj-ea"/>
              </a:rPr>
              <a:t>rd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A66222-0B18-4C85-967F-947DF8BF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4" y="930831"/>
            <a:ext cx="4484392" cy="34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97A6992-CE7E-465F-B496-BD5595214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32" y="961064"/>
            <a:ext cx="3785574" cy="33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04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3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가지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Image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에 대한</a:t>
            </a: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요약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0E661-0AA3-4F92-9B40-F08AFF8B10B7}"/>
              </a:ext>
            </a:extLst>
          </p:cNvPr>
          <p:cNvSpPr txBox="1"/>
          <p:nvPr/>
        </p:nvSpPr>
        <p:spPr>
          <a:xfrm>
            <a:off x="1154906" y="1495453"/>
            <a:ext cx="63102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세 가지 결과를 종합하면</a:t>
            </a:r>
            <a:r>
              <a:rPr lang="en-US" altLang="ko-KR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모델은 전반적으로 차선 구조를 중심으로 판단하지만</a:t>
            </a:r>
            <a:r>
              <a:rPr lang="en-US" altLang="ko-KR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상황에 따라 도로 중앙이나 전경 영역에도 반응이 나타났습니다</a:t>
            </a:r>
            <a:r>
              <a:rPr lang="en-US" altLang="ko-KR" sz="32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28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220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947660" y="1177323"/>
            <a:ext cx="7248681" cy="33603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3800" b="1">
                <a:solidFill>
                  <a:prstClr val="black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587634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Road vs Lane Mark 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비교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CF27DFC-0AE2-46ED-985F-7A9BA91DC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7" y="1077842"/>
            <a:ext cx="5391668" cy="33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8AD2E2-471C-4998-8FE0-B4A0C3ACB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62"/>
          <a:stretch/>
        </p:blipFill>
        <p:spPr bwMode="auto">
          <a:xfrm>
            <a:off x="1154907" y="4583324"/>
            <a:ext cx="5910470" cy="5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2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</a:t>
            </a:r>
            <a:r>
              <a:rPr lang="ko-KR" altLang="en-US" sz="1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전체 결과 해석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96620-4B5E-40A6-9448-0408A53BA640}"/>
              </a:ext>
            </a:extLst>
          </p:cNvPr>
          <p:cNvSpPr txBox="1"/>
          <p:nvPr/>
        </p:nvSpPr>
        <p:spPr>
          <a:xfrm>
            <a:off x="620402" y="1171599"/>
            <a:ext cx="756944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Road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Lane Mark CAM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을 비교했을 때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두 클래스의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heatmap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패턴이 명확히 구분되는 경향을 보였습니다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Road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는 도로 면적과 경계 중심으로 넓게 반응했고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Lane Mark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는 차선 라인을 따라 더 집중적인 반응을 나타냈습니다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이는 모델이 단순히 밝은 영역을 기준으로 판단하는 것이 아니라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클래스별 특징적인 구조를 학습했음을 의미합니다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다만 일부 프레임에서는 오토바이 전경이나 도로 중앙에도 반응이 나타났는데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이는 고정된 라이더 시점 데이터에서 발생할 수 있는 편향으로 해석됩니다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결론적으로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CAM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분석을 통해 모델이 실제 위험 요소인 차선을 기준으로 판단하고 있는지 검증할 수 있었으며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동시에 개선이 필요한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bias </a:t>
            </a:r>
            <a:r>
              <a:rPr lang="ko-KR" altLang="en-US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가능성도 함께 확인할 수 있었습니다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5277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8107280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200" b="1">
                <a:solidFill>
                  <a:prstClr val="black"/>
                </a:solidFill>
                <a:latin typeface="+mj-ea"/>
                <a:ea typeface="+mj-ea"/>
              </a:rPr>
              <a:t>CAM – </a:t>
            </a: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결론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D2D26-3E20-4B5B-BD00-00D5F678270C}"/>
              </a:ext>
            </a:extLst>
          </p:cNvPr>
          <p:cNvSpPr txBox="1"/>
          <p:nvPr/>
        </p:nvSpPr>
        <p:spPr>
          <a:xfrm>
            <a:off x="620402" y="1395788"/>
            <a:ext cx="724673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CAM </a:t>
            </a:r>
            <a:r>
              <a:rPr lang="ko-KR" altLang="en-US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분석을 통해 모델이 실제 차선 구조를 근거로 판단하고 있음을 확인했으며</a:t>
            </a: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800" b="1" i="0" u="none" strike="noStrike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동시에 라이더 시점 데이터에서 발생할 수 있는 </a:t>
            </a: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bias </a:t>
            </a:r>
            <a:r>
              <a:rPr lang="ko-KR" altLang="en-US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가능성도 함께 확인할 수 있었습니다</a:t>
            </a: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endParaRPr lang="ko-KR" altLang="en-US" sz="2800" b="1">
              <a:effectLst/>
              <a:latin typeface="+mj-ea"/>
              <a:ea typeface="+mj-ea"/>
            </a:endParaRPr>
          </a:p>
          <a:p>
            <a:br>
              <a:rPr lang="ko-KR" altLang="en-US" sz="2800" b="1">
                <a:latin typeface="+mj-ea"/>
                <a:ea typeface="+mj-ea"/>
              </a:rPr>
            </a:br>
            <a:endParaRPr lang="ko-KR" altLang="en-US" sz="28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904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rgbClr val="F0F2F4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26144D-7EC5-476D-B59E-EE6DEE7F81B1}"/>
              </a:ext>
            </a:extLst>
          </p:cNvPr>
          <p:cNvSpPr txBox="1"/>
          <p:nvPr/>
        </p:nvSpPr>
        <p:spPr>
          <a:xfrm>
            <a:off x="1323975" y="2395835"/>
            <a:ext cx="64960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/>
            </a:lvl1pPr>
          </a:lstStyle>
          <a:p>
            <a:pPr algn="ctr"/>
            <a:r>
              <a:rPr lang="ko-KR" altLang="en-US" sz="6600"/>
              <a:t>감 사 합 </a:t>
            </a:r>
            <a:r>
              <a:rPr lang="ko-KR" altLang="en-US" sz="6600" err="1"/>
              <a:t>니</a:t>
            </a:r>
            <a:r>
              <a:rPr lang="ko-KR" altLang="en-US" sz="6600"/>
              <a:t> 다</a:t>
            </a:r>
            <a:endParaRPr lang="en-US" altLang="ko-KR" sz="6600"/>
          </a:p>
        </p:txBody>
      </p:sp>
    </p:spTree>
    <p:extLst>
      <p:ext uri="{BB962C8B-B14F-4D97-AF65-F5344CB8AC3E}">
        <p14:creationId xmlns:p14="http://schemas.microsoft.com/office/powerpoint/2010/main" val="315340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973141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000" b="1">
                <a:latin typeface="+mj-ea"/>
                <a:ea typeface="+mj-ea"/>
              </a:rPr>
              <a:t>기획 동기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81599-400E-4CE8-ADE4-51F9E27D4A61}"/>
              </a:ext>
            </a:extLst>
          </p:cNvPr>
          <p:cNvSpPr txBox="1"/>
          <p:nvPr/>
        </p:nvSpPr>
        <p:spPr>
          <a:xfrm>
            <a:off x="614596" y="1140692"/>
            <a:ext cx="819067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latin typeface="+mj-ea"/>
                <a:ea typeface="+mj-ea"/>
              </a:rPr>
              <a:t>기획 동기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주행 환경 분석의 실제 활용 방법 탐색</a:t>
            </a:r>
            <a:endParaRPr lang="en-US" altLang="ko-KR" sz="2000" b="1">
              <a:latin typeface="+mj-ea"/>
              <a:ea typeface="+mj-ea"/>
            </a:endParaRPr>
          </a:p>
          <a:p>
            <a:endParaRPr lang="en-US" altLang="ko-KR" sz="2000" b="1">
              <a:latin typeface="+mj-ea"/>
              <a:ea typeface="+mj-ea"/>
            </a:endParaRPr>
          </a:p>
          <a:p>
            <a:r>
              <a:rPr lang="ko-KR" altLang="en-US" sz="1400" b="1">
                <a:latin typeface="+mj-ea"/>
                <a:ea typeface="+mj-ea"/>
              </a:rPr>
              <a:t>도로 이미지를 통해 주행 환경을 파악할 수 있다는 점에서 출발해</a:t>
            </a:r>
            <a:r>
              <a:rPr lang="en-US" altLang="ko-KR" sz="1400" b="1">
                <a:latin typeface="+mj-ea"/>
                <a:ea typeface="+mj-ea"/>
              </a:rPr>
              <a:t>, </a:t>
            </a:r>
            <a:r>
              <a:rPr lang="ko-KR" altLang="en-US" sz="1400" b="1">
                <a:latin typeface="+mj-ea"/>
                <a:ea typeface="+mj-ea"/>
              </a:rPr>
              <a:t>이를 안전과 연결해보고자 했다</a:t>
            </a:r>
            <a:r>
              <a:rPr lang="en-US" altLang="ko-KR" sz="1400" b="1">
                <a:latin typeface="+mj-ea"/>
                <a:ea typeface="+mj-ea"/>
              </a:rPr>
              <a:t>. </a:t>
            </a:r>
            <a:br>
              <a:rPr lang="en-US" altLang="ko-KR" sz="1400" b="1">
                <a:latin typeface="+mj-ea"/>
                <a:ea typeface="+mj-ea"/>
              </a:rPr>
            </a:br>
            <a:r>
              <a:rPr lang="en-US" altLang="ko-KR" sz="1400" b="1">
                <a:latin typeface="+mj-ea"/>
                <a:ea typeface="+mj-ea"/>
              </a:rPr>
              <a:t>Segmentation</a:t>
            </a:r>
            <a:r>
              <a:rPr lang="ko-KR" altLang="en-US" sz="1400" b="1">
                <a:latin typeface="+mj-ea"/>
                <a:ea typeface="+mj-ea"/>
              </a:rPr>
              <a:t>으로 도로 상황을 구조적으로 분석하고</a:t>
            </a:r>
            <a:r>
              <a:rPr lang="en-US" altLang="ko-KR" sz="1400" b="1">
                <a:latin typeface="+mj-ea"/>
                <a:ea typeface="+mj-ea"/>
              </a:rPr>
              <a:t>, </a:t>
            </a:r>
            <a:r>
              <a:rPr lang="ko-KR" altLang="en-US" sz="1400" b="1">
                <a:latin typeface="+mj-ea"/>
                <a:ea typeface="+mj-ea"/>
              </a:rPr>
              <a:t>이미지별로 위험도를 수치화한 안전 점수 모델을 설계하였다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endParaRPr lang="en-US" altLang="ko-KR" sz="1600" b="1">
              <a:latin typeface="+mj-ea"/>
              <a:ea typeface="+mj-ea"/>
            </a:endParaRPr>
          </a:p>
          <a:p>
            <a:endParaRPr lang="en-US" altLang="ko-KR" sz="1600" b="1">
              <a:latin typeface="+mj-ea"/>
              <a:ea typeface="+mj-ea"/>
            </a:endParaRPr>
          </a:p>
          <a:p>
            <a:endParaRPr lang="en-US" altLang="ko-KR" sz="1600" b="1">
              <a:latin typeface="+mj-ea"/>
              <a:ea typeface="+mj-ea"/>
            </a:endParaRPr>
          </a:p>
          <a:p>
            <a:r>
              <a:rPr lang="en-US" altLang="ko-KR" sz="2000" b="1">
                <a:latin typeface="+mj-ea"/>
                <a:ea typeface="+mj-ea"/>
              </a:rPr>
              <a:t>COCO JSON</a:t>
            </a:r>
            <a:r>
              <a:rPr lang="ko-KR" altLang="en-US" sz="2000" b="1">
                <a:latin typeface="+mj-ea"/>
                <a:ea typeface="+mj-ea"/>
              </a:rPr>
              <a:t>을 선택한 이유</a:t>
            </a:r>
            <a:endParaRPr lang="en-US" altLang="ko-KR" sz="2000" b="1">
              <a:latin typeface="+mj-ea"/>
              <a:ea typeface="+mj-ea"/>
            </a:endParaRPr>
          </a:p>
          <a:p>
            <a:endParaRPr lang="ko-KR" altLang="en-US" sz="2000" b="1">
              <a:latin typeface="+mj-ea"/>
              <a:ea typeface="+mj-ea"/>
            </a:endParaRPr>
          </a:p>
          <a:p>
            <a:r>
              <a:rPr lang="en-US" altLang="ko-KR" sz="1400" b="1">
                <a:latin typeface="+mj-ea"/>
                <a:ea typeface="+mj-ea"/>
              </a:rPr>
              <a:t>PNG </a:t>
            </a:r>
            <a:r>
              <a:rPr lang="ko-KR" altLang="en-US" sz="1400" b="1">
                <a:latin typeface="+mj-ea"/>
                <a:ea typeface="+mj-ea"/>
              </a:rPr>
              <a:t>마스크는 이미 픽셀 값이 정해진 완성된 결과물이라 구조를 바꾸거나 확장 분석하기 어렵다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r>
              <a:rPr lang="ko-KR" altLang="en-US" sz="1400" b="1">
                <a:latin typeface="+mj-ea"/>
                <a:ea typeface="+mj-ea"/>
              </a:rPr>
              <a:t>반면 </a:t>
            </a:r>
            <a:r>
              <a:rPr lang="en-US" altLang="ko-KR" sz="1400" b="1">
                <a:latin typeface="+mj-ea"/>
                <a:ea typeface="+mj-ea"/>
              </a:rPr>
              <a:t>COCO JSON</a:t>
            </a:r>
            <a:r>
              <a:rPr lang="ko-KR" altLang="en-US" sz="1400" b="1">
                <a:latin typeface="+mj-ea"/>
                <a:ea typeface="+mj-ea"/>
              </a:rPr>
              <a:t>은 객체 정보가 담긴 설계도이기 때문에</a:t>
            </a:r>
            <a:r>
              <a:rPr lang="en-US" altLang="ko-KR" sz="1400" b="1">
                <a:latin typeface="+mj-ea"/>
                <a:ea typeface="+mj-ea"/>
              </a:rPr>
              <a:t>,</a:t>
            </a:r>
            <a:br>
              <a:rPr lang="en-US" altLang="ko-KR" sz="1400" b="1">
                <a:latin typeface="+mj-ea"/>
                <a:ea typeface="+mj-ea"/>
              </a:rPr>
            </a:br>
            <a:r>
              <a:rPr lang="ko-KR" altLang="en-US" sz="1400" b="1">
                <a:latin typeface="+mj-ea"/>
                <a:ea typeface="+mj-ea"/>
              </a:rPr>
              <a:t>클래스를 합치거나 나누거나</a:t>
            </a:r>
            <a:r>
              <a:rPr lang="en-US" altLang="ko-KR" sz="1400" b="1">
                <a:latin typeface="+mj-ea"/>
                <a:ea typeface="+mj-ea"/>
              </a:rPr>
              <a:t>, </a:t>
            </a:r>
            <a:r>
              <a:rPr lang="ko-KR" altLang="en-US" sz="1400" b="1">
                <a:latin typeface="+mj-ea"/>
                <a:ea typeface="+mj-ea"/>
              </a:rPr>
              <a:t>같은 클래스 안의 객체를 개별로 분석하는 등 더 다양한 실험과 분석을 할 수 있다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endParaRPr lang="ko-KR" altLang="en-US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036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진행 과정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5E523A-07E2-4767-8A22-40D95909A3F0}"/>
              </a:ext>
            </a:extLst>
          </p:cNvPr>
          <p:cNvSpPr/>
          <p:nvPr/>
        </p:nvSpPr>
        <p:spPr>
          <a:xfrm>
            <a:off x="512273" y="2533338"/>
            <a:ext cx="1392672" cy="10942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라벨 </a:t>
            </a:r>
            <a:r>
              <a:rPr lang="ko-KR" altLang="en-US" sz="1200" b="1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채널 마스크 생성 및 인덱스 </a:t>
            </a:r>
            <a:r>
              <a:rPr lang="ko-KR" altLang="en-US" sz="1200" err="1">
                <a:solidFill>
                  <a:schemeClr val="tx1"/>
                </a:solidFill>
                <a:latin typeface="+mj-ea"/>
                <a:ea typeface="+mj-ea"/>
              </a:rPr>
              <a:t>리매핑</a:t>
            </a:r>
            <a:endParaRPr lang="en-US" altLang="ko-KR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33CB142-DC87-49C0-988E-B5865674B299}"/>
              </a:ext>
            </a:extLst>
          </p:cNvPr>
          <p:cNvSpPr/>
          <p:nvPr/>
        </p:nvSpPr>
        <p:spPr>
          <a:xfrm>
            <a:off x="2155244" y="2533338"/>
            <a:ext cx="1392672" cy="16439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데이터 품질 체크</a:t>
            </a: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이미지 상태</a:t>
            </a:r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마스크 누락</a:t>
            </a:r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클래스 불균형 확인</a:t>
            </a:r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7F504B-6064-46C9-9576-8B4AE3E1C259}"/>
              </a:ext>
            </a:extLst>
          </p:cNvPr>
          <p:cNvSpPr/>
          <p:nvPr/>
        </p:nvSpPr>
        <p:spPr>
          <a:xfrm>
            <a:off x="3798215" y="2533338"/>
            <a:ext cx="1392672" cy="10942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리사이징 및 정규화</a:t>
            </a:r>
            <a:endParaRPr lang="en-US" altLang="ko-KR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93BA5F2-3122-4A8B-940F-39F34DBEBAEA}"/>
              </a:ext>
            </a:extLst>
          </p:cNvPr>
          <p:cNvSpPr/>
          <p:nvPr/>
        </p:nvSpPr>
        <p:spPr>
          <a:xfrm>
            <a:off x="5441186" y="2533338"/>
            <a:ext cx="1392672" cy="10942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증강 적용</a:t>
            </a:r>
            <a:endParaRPr lang="en-US" altLang="ko-KR" sz="14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가지 증강 기법 적용</a:t>
            </a:r>
            <a:endParaRPr lang="en-US" altLang="ko-KR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A474EE-B10A-4F49-B016-CB0A4E91F4AF}"/>
              </a:ext>
            </a:extLst>
          </p:cNvPr>
          <p:cNvSpPr/>
          <p:nvPr/>
        </p:nvSpPr>
        <p:spPr>
          <a:xfrm>
            <a:off x="7084157" y="2533338"/>
            <a:ext cx="1392672" cy="10942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배치 적용</a:t>
            </a: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배치 </a:t>
            </a:r>
            <a:r>
              <a:rPr lang="en-US" altLang="ko-KR" sz="120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+mj-ea"/>
                <a:ea typeface="+mj-ea"/>
              </a:rPr>
              <a:t>장씩 랜덤</a:t>
            </a:r>
            <a:endParaRPr lang="en-US" altLang="ko-KR" sz="12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452C29-72D3-4971-96D4-C326FD26F24B}"/>
              </a:ext>
            </a:extLst>
          </p:cNvPr>
          <p:cNvGrpSpPr/>
          <p:nvPr/>
        </p:nvGrpSpPr>
        <p:grpSpPr>
          <a:xfrm>
            <a:off x="512273" y="1766232"/>
            <a:ext cx="7964556" cy="767106"/>
            <a:chOff x="512273" y="1766232"/>
            <a:chExt cx="7964556" cy="76710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DA37F71-44EF-4962-97C0-1F31DFD6548F}"/>
                </a:ext>
              </a:extLst>
            </p:cNvPr>
            <p:cNvCxnSpPr/>
            <p:nvPr/>
          </p:nvCxnSpPr>
          <p:spPr>
            <a:xfrm>
              <a:off x="512273" y="1822499"/>
              <a:ext cx="7964556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FE0FE9B-3202-4621-A838-36B80954628C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1208609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FF8B89-4A9A-4440-BC62-EB8B1C0F2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1015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51459BF-C838-4784-8A17-CCF63D010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551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200DACC-67DE-4F31-958C-30226D499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7522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0E83EF7-FFC7-49A1-9D0A-9959BA51F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493" y="1822499"/>
              <a:ext cx="0" cy="7108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81FD857-B9E4-412C-835A-2092A993ED2E}"/>
                </a:ext>
              </a:extLst>
            </p:cNvPr>
            <p:cNvSpPr/>
            <p:nvPr/>
          </p:nvSpPr>
          <p:spPr>
            <a:xfrm>
              <a:off x="1158045" y="1772534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69DBF8-478D-450D-ACDA-40343260099F}"/>
                </a:ext>
              </a:extLst>
            </p:cNvPr>
            <p:cNvSpPr/>
            <p:nvPr/>
          </p:nvSpPr>
          <p:spPr>
            <a:xfrm>
              <a:off x="2751646" y="1766232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23A8C73-F1DB-4A35-A4DB-42F29D0A43BC}"/>
                </a:ext>
              </a:extLst>
            </p:cNvPr>
            <p:cNvSpPr/>
            <p:nvPr/>
          </p:nvSpPr>
          <p:spPr>
            <a:xfrm>
              <a:off x="4444583" y="1772534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95ED975-F8D0-4413-A36F-407834A71591}"/>
                </a:ext>
              </a:extLst>
            </p:cNvPr>
            <p:cNvSpPr/>
            <p:nvPr/>
          </p:nvSpPr>
          <p:spPr>
            <a:xfrm>
              <a:off x="6087553" y="1772534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3092E17-C277-4AED-A52F-DBE2E84A832F}"/>
                </a:ext>
              </a:extLst>
            </p:cNvPr>
            <p:cNvSpPr/>
            <p:nvPr/>
          </p:nvSpPr>
          <p:spPr>
            <a:xfrm>
              <a:off x="7730523" y="1772534"/>
              <a:ext cx="99934" cy="99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56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라벨 </a:t>
            </a:r>
            <a:r>
              <a:rPr lang="ko-KR" altLang="en-US" sz="2200" b="1" err="1">
                <a:solidFill>
                  <a:prstClr val="black"/>
                </a:solidFill>
                <a:latin typeface="+mj-ea"/>
                <a:ea typeface="+mj-ea"/>
              </a:rPr>
              <a:t>전처리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6FC2BA-D649-477D-97DE-5CDACE217954}"/>
              </a:ext>
            </a:extLst>
          </p:cNvPr>
          <p:cNvGrpSpPr/>
          <p:nvPr/>
        </p:nvGrpSpPr>
        <p:grpSpPr>
          <a:xfrm>
            <a:off x="614596" y="1658712"/>
            <a:ext cx="7914808" cy="2397577"/>
            <a:chOff x="519660" y="1539839"/>
            <a:chExt cx="7914808" cy="23975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E4483D5-D5FB-441B-9B52-7BEC3A2A8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60" y="1539839"/>
              <a:ext cx="3709731" cy="23975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2057BF-2987-4D1C-BF1C-A911F0A4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737" y="1539839"/>
              <a:ext cx="3709731" cy="2397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0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라벨 전처리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8032DD-976E-4ADA-92B5-0D9EECBE5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74"/>
          <a:stretch/>
        </p:blipFill>
        <p:spPr>
          <a:xfrm>
            <a:off x="614596" y="1651651"/>
            <a:ext cx="6980420" cy="3082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8710CD-A974-46BD-BB02-71C2DB5C00FB}"/>
              </a:ext>
            </a:extLst>
          </p:cNvPr>
          <p:cNvSpPr txBox="1"/>
          <p:nvPr/>
        </p:nvSpPr>
        <p:spPr>
          <a:xfrm>
            <a:off x="614596" y="114069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prstClr val="black"/>
                </a:solidFill>
                <a:latin typeface="+mj-ea"/>
                <a:ea typeface="+mj-ea"/>
              </a:rPr>
              <a:t>인덱스 리매핑 확인 코드</a:t>
            </a: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177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데이터 품질 체크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E52878-4152-47C9-8E9F-0373454F7C83}"/>
              </a:ext>
            </a:extLst>
          </p:cNvPr>
          <p:cNvGrpSpPr/>
          <p:nvPr/>
        </p:nvGrpSpPr>
        <p:grpSpPr>
          <a:xfrm>
            <a:off x="614596" y="1316172"/>
            <a:ext cx="7914809" cy="2942700"/>
            <a:chOff x="614595" y="1658711"/>
            <a:chExt cx="7914809" cy="29427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704D7FE-34B5-499A-B215-8177FCA6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95" y="1658711"/>
              <a:ext cx="3709731" cy="294269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666DD09-71D2-4316-BDCC-3E0890A04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9673" y="1658711"/>
              <a:ext cx="3709731" cy="294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46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71450" y="142346"/>
            <a:ext cx="5114925" cy="505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200" b="1">
                <a:solidFill>
                  <a:prstClr val="black"/>
                </a:solidFill>
                <a:latin typeface="+mj-ea"/>
                <a:ea typeface="+mj-ea"/>
              </a:rPr>
              <a:t>데이터 품질 체크</a:t>
            </a:r>
            <a:endParaRPr lang="en-US" sz="2200" b="1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E2E78-F5B1-4404-BDBA-4E5A23EBC99C}"/>
              </a:ext>
            </a:extLst>
          </p:cNvPr>
          <p:cNvSpPr txBox="1"/>
          <p:nvPr/>
        </p:nvSpPr>
        <p:spPr>
          <a:xfrm>
            <a:off x="5663782" y="1319670"/>
            <a:ext cx="313044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+mj-ea"/>
                <a:ea typeface="+mj-ea"/>
              </a:rPr>
              <a:t>Segmentation</a:t>
            </a:r>
            <a:r>
              <a:rPr lang="ko-KR" altLang="en-US" sz="1400" b="1">
                <a:latin typeface="+mj-ea"/>
                <a:ea typeface="+mj-ea"/>
              </a:rPr>
              <a:t>에서 불균형을 확인할 때는</a:t>
            </a:r>
            <a:r>
              <a:rPr lang="en-US" altLang="ko-KR" sz="1400" b="1">
                <a:latin typeface="+mj-ea"/>
                <a:ea typeface="+mj-ea"/>
              </a:rPr>
              <a:t>, "</a:t>
            </a:r>
            <a:r>
              <a:rPr lang="ko-KR" altLang="en-US" sz="1400" b="1">
                <a:latin typeface="+mj-ea"/>
                <a:ea typeface="+mj-ea"/>
              </a:rPr>
              <a:t>픽셀 개수 기준</a:t>
            </a:r>
            <a:r>
              <a:rPr lang="en-US" altLang="ko-KR" sz="1400" b="1">
                <a:latin typeface="+mj-ea"/>
                <a:ea typeface="+mj-ea"/>
              </a:rPr>
              <a:t>"</a:t>
            </a:r>
            <a:r>
              <a:rPr lang="ko-KR" altLang="en-US" sz="1400" b="1">
                <a:latin typeface="+mj-ea"/>
                <a:ea typeface="+mj-ea"/>
              </a:rPr>
              <a:t>으로 불균형을 봐야 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+mj-ea"/>
                <a:ea typeface="+mj-ea"/>
              </a:rPr>
              <a:t>소수 클래스는 학습 중 무시되기 쉽기 때문에</a:t>
            </a:r>
            <a:r>
              <a:rPr lang="en-US" altLang="ko-KR" sz="1400" b="1">
                <a:latin typeface="+mj-ea"/>
                <a:ea typeface="+mj-ea"/>
              </a:rPr>
              <a:t>, </a:t>
            </a:r>
            <a:r>
              <a:rPr lang="ko-KR" altLang="en-US" sz="1400" b="1">
                <a:latin typeface="+mj-ea"/>
                <a:ea typeface="+mj-ea"/>
              </a:rPr>
              <a:t>불균형을 미리 파악하고 소수 클래스를 위한 적절한 증강 기법을 고려한다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+mj-ea"/>
                <a:ea typeface="+mj-ea"/>
              </a:rPr>
              <a:t>차선</a:t>
            </a:r>
            <a:r>
              <a:rPr lang="en-US" altLang="ko-KR" sz="1400" b="1">
                <a:latin typeface="+mj-ea"/>
                <a:ea typeface="+mj-ea"/>
              </a:rPr>
              <a:t>(Lane Mark)</a:t>
            </a:r>
            <a:r>
              <a:rPr lang="ko-KR" altLang="en-US" sz="1400" b="1">
                <a:latin typeface="+mj-ea"/>
                <a:ea typeface="+mj-ea"/>
              </a:rPr>
              <a:t>이 </a:t>
            </a:r>
            <a:r>
              <a:rPr lang="en-US" altLang="ko-KR" sz="1400" b="1">
                <a:latin typeface="+mj-ea"/>
                <a:ea typeface="+mj-ea"/>
              </a:rPr>
              <a:t>1.35%</a:t>
            </a:r>
            <a:r>
              <a:rPr lang="ko-KR" altLang="en-US" sz="1400" b="1">
                <a:latin typeface="+mj-ea"/>
                <a:ea typeface="+mj-ea"/>
              </a:rPr>
              <a:t>로 너무 적어서 </a:t>
            </a:r>
            <a:r>
              <a:rPr lang="en-US" altLang="ko-KR" sz="1400" b="1">
                <a:latin typeface="+mj-ea"/>
                <a:ea typeface="+mj-ea"/>
              </a:rPr>
              <a:t>"</a:t>
            </a:r>
            <a:r>
              <a:rPr lang="ko-KR" altLang="en-US" sz="1400" b="1">
                <a:latin typeface="+mj-ea"/>
                <a:ea typeface="+mj-ea"/>
              </a:rPr>
              <a:t>조금만 흐려져도 모델이 포기</a:t>
            </a:r>
            <a:r>
              <a:rPr lang="en-US" altLang="ko-KR" sz="1400" b="1">
                <a:latin typeface="+mj-ea"/>
                <a:ea typeface="+mj-ea"/>
              </a:rPr>
              <a:t>"</a:t>
            </a:r>
            <a:r>
              <a:rPr lang="ko-KR" altLang="en-US" sz="1400" b="1">
                <a:latin typeface="+mj-ea"/>
                <a:ea typeface="+mj-ea"/>
              </a:rPr>
              <a:t>하기 쉬움</a:t>
            </a:r>
            <a:r>
              <a:rPr lang="en-US" altLang="ko-KR" sz="1400" b="1">
                <a:latin typeface="+mj-ea"/>
                <a:ea typeface="+mj-ea"/>
              </a:rPr>
              <a:t>.</a:t>
            </a:r>
            <a:br>
              <a:rPr lang="en-US" altLang="ko-KR" sz="1400" b="1">
                <a:latin typeface="+mj-ea"/>
                <a:ea typeface="+mj-ea"/>
              </a:rPr>
            </a:br>
            <a:r>
              <a:rPr lang="en-US" altLang="ko-KR" sz="1400" b="1">
                <a:latin typeface="+mj-ea"/>
                <a:ea typeface="+mj-ea"/>
              </a:rPr>
              <a:t>→ </a:t>
            </a:r>
            <a:r>
              <a:rPr lang="ko-KR" altLang="en-US" sz="1400" b="1" err="1">
                <a:latin typeface="+mj-ea"/>
                <a:ea typeface="+mj-ea"/>
              </a:rPr>
              <a:t>블러</a:t>
            </a:r>
            <a:r>
              <a:rPr lang="en-US" altLang="ko-KR" sz="1400" b="1">
                <a:latin typeface="+mj-ea"/>
                <a:ea typeface="+mj-ea"/>
              </a:rPr>
              <a:t>/</a:t>
            </a:r>
            <a:r>
              <a:rPr lang="ko-KR" altLang="en-US" sz="1400" b="1">
                <a:latin typeface="+mj-ea"/>
                <a:ea typeface="+mj-ea"/>
              </a:rPr>
              <a:t>감마를 적당히 줌으로써 안 보이는</a:t>
            </a:r>
            <a:r>
              <a:rPr lang="en-US" altLang="ko-KR" sz="1400" b="1">
                <a:latin typeface="+mj-ea"/>
                <a:ea typeface="+mj-ea"/>
              </a:rPr>
              <a:t>/</a:t>
            </a:r>
            <a:r>
              <a:rPr lang="ko-KR" altLang="en-US" sz="1400" b="1">
                <a:latin typeface="+mj-ea"/>
                <a:ea typeface="+mj-ea"/>
              </a:rPr>
              <a:t>흐릿한 차선을 학습시키기</a:t>
            </a:r>
            <a:r>
              <a:rPr lang="en-US" altLang="ko-KR" sz="1400" b="1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03B1EA-B2BA-4E53-B73A-319186D6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5" y="1320770"/>
            <a:ext cx="489653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17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1026</Words>
  <Application>Microsoft Office PowerPoint</Application>
  <PresentationFormat>화면 슬라이드 쇼(16:10)</PresentationFormat>
  <Paragraphs>183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나눔스퀘어_ac Bold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itmin</cp:lastModifiedBy>
  <cp:revision>33</cp:revision>
  <dcterms:created xsi:type="dcterms:W3CDTF">2024-03-11T10:56:52Z</dcterms:created>
  <dcterms:modified xsi:type="dcterms:W3CDTF">2026-02-13T04:18:00Z</dcterms:modified>
</cp:coreProperties>
</file>